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64" r:id="rId3"/>
  </p:sldMasterIdLst>
  <p:notesMasterIdLst>
    <p:notesMasterId r:id="rId46"/>
  </p:notesMasterIdLst>
  <p:sldIdLst>
    <p:sldId id="271" r:id="rId4"/>
    <p:sldId id="303" r:id="rId5"/>
    <p:sldId id="304" r:id="rId6"/>
    <p:sldId id="305" r:id="rId7"/>
    <p:sldId id="272" r:id="rId8"/>
    <p:sldId id="273" r:id="rId9"/>
    <p:sldId id="325" r:id="rId10"/>
    <p:sldId id="306" r:id="rId11"/>
    <p:sldId id="301" r:id="rId12"/>
    <p:sldId id="302" r:id="rId13"/>
    <p:sldId id="326" r:id="rId14"/>
    <p:sldId id="270" r:id="rId15"/>
    <p:sldId id="297" r:id="rId16"/>
    <p:sldId id="298" r:id="rId17"/>
    <p:sldId id="299" r:id="rId18"/>
    <p:sldId id="300" r:id="rId19"/>
    <p:sldId id="268" r:id="rId20"/>
    <p:sldId id="279" r:id="rId21"/>
    <p:sldId id="313" r:id="rId22"/>
    <p:sldId id="312" r:id="rId23"/>
    <p:sldId id="327" r:id="rId24"/>
    <p:sldId id="308" r:id="rId25"/>
    <p:sldId id="307" r:id="rId26"/>
    <p:sldId id="309" r:id="rId27"/>
    <p:sldId id="338" r:id="rId28"/>
    <p:sldId id="311" r:id="rId29"/>
    <p:sldId id="310" r:id="rId30"/>
    <p:sldId id="329" r:id="rId31"/>
    <p:sldId id="283" r:id="rId32"/>
    <p:sldId id="324" r:id="rId33"/>
    <p:sldId id="328" r:id="rId34"/>
    <p:sldId id="315" r:id="rId35"/>
    <p:sldId id="316" r:id="rId36"/>
    <p:sldId id="323" r:id="rId37"/>
    <p:sldId id="321" r:id="rId38"/>
    <p:sldId id="322" r:id="rId39"/>
    <p:sldId id="330" r:id="rId40"/>
    <p:sldId id="335" r:id="rId41"/>
    <p:sldId id="336" r:id="rId42"/>
    <p:sldId id="337" r:id="rId43"/>
    <p:sldId id="275" r:id="rId44"/>
    <p:sldId id="331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6772"/>
    <a:srgbClr val="718EA0"/>
    <a:srgbClr val="6C899B"/>
    <a:srgbClr val="F3F9FB"/>
    <a:srgbClr val="F9FCFD"/>
    <a:srgbClr val="23B0C3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E3F28A-FE83-4DDA-953A-91DDF90ADBBD}" v="47" dt="2022-10-25T12:54:59.7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11" autoAdjust="0"/>
    <p:restoredTop sz="73725" autoAdjust="0"/>
  </p:normalViewPr>
  <p:slideViewPr>
    <p:cSldViewPr snapToGrid="0" showGuides="1">
      <p:cViewPr varScale="1">
        <p:scale>
          <a:sx n="64" d="100"/>
          <a:sy n="64" d="100"/>
        </p:scale>
        <p:origin x="1512" y="7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호기" userId="cbf72dae-84d0-48d8-b430-f4c70799521e" providerId="ADAL" clId="{6CE3F28A-FE83-4DDA-953A-91DDF90ADBBD}"/>
    <pc:docChg chg="custSel addSld delSld modSld">
      <pc:chgData name="최호기" userId="cbf72dae-84d0-48d8-b430-f4c70799521e" providerId="ADAL" clId="{6CE3F28A-FE83-4DDA-953A-91DDF90ADBBD}" dt="2022-10-25T12:54:58.192" v="558" actId="20577"/>
      <pc:docMkLst>
        <pc:docMk/>
      </pc:docMkLst>
      <pc:sldChg chg="modNotesTx">
        <pc:chgData name="최호기" userId="cbf72dae-84d0-48d8-b430-f4c70799521e" providerId="ADAL" clId="{6CE3F28A-FE83-4DDA-953A-91DDF90ADBBD}" dt="2022-10-25T12:53:22.128" v="258"/>
        <pc:sldMkLst>
          <pc:docMk/>
          <pc:sldMk cId="2501985971" sldId="315"/>
        </pc:sldMkLst>
      </pc:sldChg>
      <pc:sldChg chg="modNotesTx">
        <pc:chgData name="최호기" userId="cbf72dae-84d0-48d8-b430-f4c70799521e" providerId="ADAL" clId="{6CE3F28A-FE83-4DDA-953A-91DDF90ADBBD}" dt="2022-10-25T12:53:51.669" v="358" actId="20577"/>
        <pc:sldMkLst>
          <pc:docMk/>
          <pc:sldMk cId="4041881044" sldId="316"/>
        </pc:sldMkLst>
      </pc:sldChg>
      <pc:sldChg chg="delSp modSp del">
        <pc:chgData name="최호기" userId="cbf72dae-84d0-48d8-b430-f4c70799521e" providerId="ADAL" clId="{6CE3F28A-FE83-4DDA-953A-91DDF90ADBBD}" dt="2022-10-25T12:50:57.395" v="8" actId="47"/>
        <pc:sldMkLst>
          <pc:docMk/>
          <pc:sldMk cId="2177238270" sldId="317"/>
        </pc:sldMkLst>
        <pc:picChg chg="del mod">
          <ac:chgData name="최호기" userId="cbf72dae-84d0-48d8-b430-f4c70799521e" providerId="ADAL" clId="{6CE3F28A-FE83-4DDA-953A-91DDF90ADBBD}" dt="2022-10-25T12:50:51.339" v="3" actId="478"/>
          <ac:picMkLst>
            <pc:docMk/>
            <pc:sldMk cId="2177238270" sldId="317"/>
            <ac:picMk id="3075" creationId="{00000000-0000-0000-0000-000000000000}"/>
          </ac:picMkLst>
        </pc:picChg>
      </pc:sldChg>
      <pc:sldChg chg="del">
        <pc:chgData name="최호기" userId="cbf72dae-84d0-48d8-b430-f4c70799521e" providerId="ADAL" clId="{6CE3F28A-FE83-4DDA-953A-91DDF90ADBBD}" dt="2022-10-25T12:50:52.199" v="4" actId="47"/>
        <pc:sldMkLst>
          <pc:docMk/>
          <pc:sldMk cId="871458888" sldId="318"/>
        </pc:sldMkLst>
      </pc:sldChg>
      <pc:sldChg chg="del">
        <pc:chgData name="최호기" userId="cbf72dae-84d0-48d8-b430-f4c70799521e" providerId="ADAL" clId="{6CE3F28A-FE83-4DDA-953A-91DDF90ADBBD}" dt="2022-10-25T12:50:53.046" v="5" actId="47"/>
        <pc:sldMkLst>
          <pc:docMk/>
          <pc:sldMk cId="2575291654" sldId="319"/>
        </pc:sldMkLst>
      </pc:sldChg>
      <pc:sldChg chg="del">
        <pc:chgData name="최호기" userId="cbf72dae-84d0-48d8-b430-f4c70799521e" providerId="ADAL" clId="{6CE3F28A-FE83-4DDA-953A-91DDF90ADBBD}" dt="2022-10-25T12:54:09.065" v="402" actId="47"/>
        <pc:sldMkLst>
          <pc:docMk/>
          <pc:sldMk cId="4032966928" sldId="320"/>
        </pc:sldMkLst>
      </pc:sldChg>
      <pc:sldChg chg="modNotesTx">
        <pc:chgData name="최호기" userId="cbf72dae-84d0-48d8-b430-f4c70799521e" providerId="ADAL" clId="{6CE3F28A-FE83-4DDA-953A-91DDF90ADBBD}" dt="2022-10-25T12:54:54.473" v="543" actId="20577"/>
        <pc:sldMkLst>
          <pc:docMk/>
          <pc:sldMk cId="2179194885" sldId="321"/>
        </pc:sldMkLst>
      </pc:sldChg>
      <pc:sldChg chg="addSp delSp mod modNotesTx">
        <pc:chgData name="최호기" userId="cbf72dae-84d0-48d8-b430-f4c70799521e" providerId="ADAL" clId="{6CE3F28A-FE83-4DDA-953A-91DDF90ADBBD}" dt="2022-10-25T12:54:51.268" v="528" actId="20577"/>
        <pc:sldMkLst>
          <pc:docMk/>
          <pc:sldMk cId="2198202332" sldId="322"/>
        </pc:sldMkLst>
        <pc:picChg chg="add">
          <ac:chgData name="최호기" userId="cbf72dae-84d0-48d8-b430-f4c70799521e" providerId="ADAL" clId="{6CE3F28A-FE83-4DDA-953A-91DDF90ADBBD}" dt="2022-10-25T12:50:35.120" v="1" actId="22"/>
          <ac:picMkLst>
            <pc:docMk/>
            <pc:sldMk cId="2198202332" sldId="322"/>
            <ac:picMk id="3" creationId="{FE845D05-D7D5-0A5B-C66F-BAE942AC7864}"/>
          </ac:picMkLst>
        </pc:picChg>
        <pc:picChg chg="del">
          <ac:chgData name="최호기" userId="cbf72dae-84d0-48d8-b430-f4c70799521e" providerId="ADAL" clId="{6CE3F28A-FE83-4DDA-953A-91DDF90ADBBD}" dt="2022-10-25T12:50:34.107" v="0" actId="478"/>
          <ac:picMkLst>
            <pc:docMk/>
            <pc:sldMk cId="2198202332" sldId="322"/>
            <ac:picMk id="7170" creationId="{00000000-0000-0000-0000-000000000000}"/>
          </ac:picMkLst>
        </pc:picChg>
      </pc:sldChg>
      <pc:sldChg chg="del">
        <pc:chgData name="최호기" userId="cbf72dae-84d0-48d8-b430-f4c70799521e" providerId="ADAL" clId="{6CE3F28A-FE83-4DDA-953A-91DDF90ADBBD}" dt="2022-10-25T12:50:54.930" v="6" actId="2696"/>
        <pc:sldMkLst>
          <pc:docMk/>
          <pc:sldMk cId="2248577750" sldId="323"/>
        </pc:sldMkLst>
      </pc:sldChg>
      <pc:sldChg chg="add modNotesTx">
        <pc:chgData name="최호기" userId="cbf72dae-84d0-48d8-b430-f4c70799521e" providerId="ADAL" clId="{6CE3F28A-FE83-4DDA-953A-91DDF90ADBBD}" dt="2022-10-25T12:54:58.192" v="558" actId="20577"/>
        <pc:sldMkLst>
          <pc:docMk/>
          <pc:sldMk cId="3839022203" sldId="323"/>
        </pc:sldMkLst>
      </pc:sldChg>
      <pc:sldChg chg="modNotesTx">
        <pc:chgData name="최호기" userId="cbf72dae-84d0-48d8-b430-f4c70799521e" providerId="ADAL" clId="{6CE3F28A-FE83-4DDA-953A-91DDF90ADBBD}" dt="2022-10-25T12:53:10.230" v="255" actId="20577"/>
        <pc:sldMkLst>
          <pc:docMk/>
          <pc:sldMk cId="3279667836" sldId="32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89B8A-E1D5-459D-AA7F-BA0C50AE22DC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E71CE-7F1D-4BC1-9470-B3272B2C3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31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ko/docs/concepts/containers/images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ko/docs/concepts/workloads/pods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데이터 통합</a:t>
            </a:r>
            <a:r>
              <a:rPr lang="en-US" altLang="ko-KR" dirty="0"/>
              <a:t>(Integration)</a:t>
            </a:r>
            <a:r>
              <a:rPr lang="ko-KR" altLang="en-US" dirty="0"/>
              <a:t>과 유연한 </a:t>
            </a:r>
            <a:r>
              <a:rPr lang="ko-KR" altLang="en-US" dirty="0" err="1"/>
              <a:t>마이그레이션의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클라우드가</a:t>
            </a:r>
            <a:r>
              <a:rPr lang="ko-KR" altLang="en-US" baseline="0" dirty="0"/>
              <a:t> 필요한 요즘 시대</a:t>
            </a:r>
            <a:r>
              <a:rPr lang="en-US" altLang="ko-KR" baseline="0" dirty="0"/>
              <a:t>. </a:t>
            </a:r>
            <a:r>
              <a:rPr lang="ko-KR" altLang="en-US" baseline="0" dirty="0"/>
              <a:t>데이터의 보안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자유로운 </a:t>
            </a:r>
            <a:r>
              <a:rPr lang="ko-KR" altLang="en-US" baseline="0" dirty="0" err="1"/>
              <a:t>앱</a:t>
            </a:r>
            <a:r>
              <a:rPr lang="ko-KR" altLang="en-US" baseline="0" dirty="0"/>
              <a:t> 사이에 </a:t>
            </a:r>
            <a:r>
              <a:rPr lang="ko-KR" altLang="en-US" baseline="0" dirty="0" err="1"/>
              <a:t>클라우드를</a:t>
            </a:r>
            <a:r>
              <a:rPr lang="ko-KR" altLang="en-US" baseline="0" dirty="0"/>
              <a:t> 강요 받고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385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AWSCLI(</a:t>
            </a:r>
            <a:r>
              <a:rPr lang="ko-KR" altLang="en-US" dirty="0"/>
              <a:t>화면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이번 실습을 위해 </a:t>
            </a:r>
            <a:r>
              <a:rPr lang="en-US" altLang="ko-KR" dirty="0" err="1"/>
              <a:t>kws</a:t>
            </a:r>
            <a:r>
              <a:rPr lang="en-US" altLang="ko-KR" dirty="0"/>
              <a:t>-ubuntu</a:t>
            </a:r>
            <a:r>
              <a:rPr lang="ko-KR" altLang="en-US" dirty="0"/>
              <a:t>라는 </a:t>
            </a:r>
            <a:r>
              <a:rPr lang="en-US" altLang="ko-KR" dirty="0" err="1"/>
              <a:t>aws</a:t>
            </a:r>
            <a:r>
              <a:rPr lang="en-US" altLang="ko-KR" dirty="0"/>
              <a:t> </a:t>
            </a:r>
            <a:r>
              <a:rPr lang="ko-KR" altLang="en-US" dirty="0"/>
              <a:t>인스턴스를 생성 </a:t>
            </a:r>
            <a:r>
              <a:rPr lang="en-US" altLang="ko-KR" dirty="0"/>
              <a:t>/ </a:t>
            </a:r>
            <a:r>
              <a:rPr lang="ko-KR" altLang="en-US" dirty="0"/>
              <a:t>생성 후 터미널로 연결 </a:t>
            </a:r>
            <a:r>
              <a:rPr lang="en-US" altLang="ko-KR" dirty="0"/>
              <a:t>/ </a:t>
            </a:r>
            <a:r>
              <a:rPr lang="ko-KR" altLang="en-US" dirty="0" err="1"/>
              <a:t>도커</a:t>
            </a:r>
            <a:r>
              <a:rPr lang="ko-KR" altLang="en-US" dirty="0"/>
              <a:t> 설치 명령어를 통해 설치해줌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60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도커</a:t>
            </a:r>
            <a:r>
              <a:rPr lang="ko-KR" altLang="en-US" dirty="0"/>
              <a:t> 설치 후 </a:t>
            </a:r>
            <a:r>
              <a:rPr lang="en-US" altLang="ko-KR" dirty="0"/>
              <a:t>docker –version</a:t>
            </a:r>
            <a:r>
              <a:rPr lang="ko-KR" altLang="en-US" dirty="0"/>
              <a:t>을 통해 </a:t>
            </a:r>
            <a:r>
              <a:rPr lang="ko-KR" altLang="en-US" dirty="0" err="1"/>
              <a:t>도커</a:t>
            </a:r>
            <a:r>
              <a:rPr lang="ko-KR" altLang="en-US" dirty="0"/>
              <a:t> 버전 확인</a:t>
            </a:r>
            <a:endParaRPr lang="en-US" altLang="ko-KR" dirty="0"/>
          </a:p>
          <a:p>
            <a:r>
              <a:rPr lang="ko-KR" altLang="en-US" dirty="0"/>
              <a:t>왼쪽에 보이는 것은 </a:t>
            </a:r>
            <a:r>
              <a:rPr lang="ko-KR" altLang="en-US" dirty="0" err="1"/>
              <a:t>하이퍼</a:t>
            </a:r>
            <a:r>
              <a:rPr lang="ko-KR" altLang="en-US" dirty="0"/>
              <a:t> 레지스트리로</a:t>
            </a:r>
            <a:r>
              <a:rPr lang="en-US" altLang="ko-KR" dirty="0"/>
              <a:t>, </a:t>
            </a:r>
            <a:r>
              <a:rPr lang="ko-KR" altLang="en-US" dirty="0"/>
              <a:t>여기로 이미지를 불러와줄 것 </a:t>
            </a:r>
            <a:r>
              <a:rPr lang="en-US" altLang="ko-KR" dirty="0"/>
              <a:t>(?)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60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image pull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이번 </a:t>
            </a:r>
            <a:r>
              <a:rPr lang="en-US" altLang="ko-KR" dirty="0"/>
              <a:t>3-tier </a:t>
            </a:r>
            <a:r>
              <a:rPr lang="ko-KR" altLang="en-US" dirty="0"/>
              <a:t>구축실습에서 </a:t>
            </a:r>
            <a:r>
              <a:rPr lang="en-US" altLang="ko-KR" dirty="0"/>
              <a:t>web</a:t>
            </a:r>
            <a:r>
              <a:rPr lang="ko-KR" altLang="en-US" dirty="0"/>
              <a:t>은 </a:t>
            </a:r>
            <a:r>
              <a:rPr lang="en-US" altLang="ko-KR" dirty="0"/>
              <a:t>nginx, was</a:t>
            </a:r>
            <a:r>
              <a:rPr lang="ko-KR" altLang="en-US" dirty="0"/>
              <a:t>는 </a:t>
            </a:r>
            <a:r>
              <a:rPr lang="en-US" altLang="ko-KR" dirty="0"/>
              <a:t>tomcat, </a:t>
            </a:r>
            <a:r>
              <a:rPr lang="en-US" altLang="ko-KR" dirty="0" err="1"/>
              <a:t>db</a:t>
            </a:r>
            <a:r>
              <a:rPr lang="ko-KR" altLang="en-US" dirty="0"/>
              <a:t>는 </a:t>
            </a:r>
            <a:r>
              <a:rPr lang="en-US" altLang="ko-KR" dirty="0" err="1"/>
              <a:t>mysql</a:t>
            </a:r>
            <a:r>
              <a:rPr lang="ko-KR" altLang="en-US" dirty="0"/>
              <a:t>로 </a:t>
            </a:r>
            <a:r>
              <a:rPr lang="en-US" altLang="ko-KR" dirty="0"/>
              <a:t>/ </a:t>
            </a:r>
            <a:r>
              <a:rPr lang="ko-KR" altLang="en-US" dirty="0"/>
              <a:t> </a:t>
            </a:r>
            <a:r>
              <a:rPr lang="en-US" altLang="ko-KR" dirty="0"/>
              <a:t>Docker pull nginx, tomcat, </a:t>
            </a:r>
            <a:r>
              <a:rPr lang="en-US" altLang="ko-KR" dirty="0" err="1"/>
              <a:t>mysql</a:t>
            </a:r>
            <a:r>
              <a:rPr lang="ko-KR" altLang="en-US" dirty="0"/>
              <a:t> 명령어를 통해 각각 설치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 이미지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컨테이너 이미지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애플리케이션을 실행하는 데 필요한 모든 것이 포함된 실행할 준비가 되어 있는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(ready-to-run)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소프트웨어 패키지이다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여기에는 실행하는 데 필요한 코드와 모든 런타임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애플리케이션 및 시스템 라이브러리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모든 필수 설정에 대한 기본값이 포함된다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 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컨테이너는 변경할 수 없다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 실행 중인 컨테이너의 코드를 변경할 수 없다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컨테이너화된 애플리케이션이 있고 변경하려는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변경 사항이 포함된 새 이미지를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빌드한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업데이트된 이미지에서 시작하도록 컨테이너를 다시 생성해야 한다</a:t>
            </a:r>
          </a:p>
          <a:p>
            <a:r>
              <a:rPr lang="ko-KR" altLang="en-US" dirty="0"/>
              <a:t>참조 </a:t>
            </a:r>
            <a:r>
              <a:rPr lang="en-US" altLang="ko-KR" dirty="0"/>
              <a:t>: https://kubernetes.io/ko/docs/concepts/containers/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60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image </a:t>
            </a:r>
            <a:r>
              <a:rPr lang="ko-KR" altLang="en-US" dirty="0"/>
              <a:t>수정</a:t>
            </a:r>
            <a:r>
              <a:rPr lang="en-US" altLang="ko-KR" dirty="0"/>
              <a:t>(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 err="1"/>
              <a:t>변경을위한</a:t>
            </a:r>
            <a:r>
              <a:rPr lang="ko-KR" altLang="en-US" dirty="0"/>
              <a:t> 서비스 생성</a:t>
            </a:r>
            <a:r>
              <a:rPr lang="en-US" altLang="ko-KR" dirty="0"/>
              <a:t>)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이미지를 </a:t>
            </a:r>
            <a:r>
              <a:rPr lang="en-US" altLang="ko-KR" dirty="0"/>
              <a:t>pull</a:t>
            </a:r>
            <a:r>
              <a:rPr lang="ko-KR" altLang="en-US" dirty="0"/>
              <a:t>한 다음 </a:t>
            </a:r>
            <a:r>
              <a:rPr lang="en-US" altLang="ko-KR" dirty="0"/>
              <a:t>docker</a:t>
            </a:r>
            <a:r>
              <a:rPr lang="ko-KR" altLang="en-US" dirty="0"/>
              <a:t> </a:t>
            </a:r>
            <a:r>
              <a:rPr lang="en-US" altLang="ko-KR" dirty="0"/>
              <a:t>run </a:t>
            </a:r>
            <a:r>
              <a:rPr lang="ko-KR" altLang="en-US" dirty="0"/>
              <a:t>명령어 통해 각각 컨테이너를 생성 </a:t>
            </a:r>
            <a:r>
              <a:rPr lang="en-US" altLang="ko-KR" dirty="0"/>
              <a:t>(</a:t>
            </a:r>
            <a:r>
              <a:rPr lang="ko-KR" altLang="en-US" dirty="0"/>
              <a:t>포트나 이런 이야기는 일단 뺐는데 넣어도 </a:t>
            </a:r>
            <a:r>
              <a:rPr lang="ko-KR" altLang="en-US" dirty="0" err="1"/>
              <a:t>괜찮을듯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만들어진 컨테이너는 </a:t>
            </a:r>
            <a:r>
              <a:rPr lang="en-US" altLang="ko-KR" dirty="0"/>
              <a:t>docker </a:t>
            </a:r>
            <a:r>
              <a:rPr lang="en-US" altLang="ko-KR" dirty="0" err="1"/>
              <a:t>ps</a:t>
            </a:r>
            <a:r>
              <a:rPr lang="en-US" altLang="ko-KR" dirty="0"/>
              <a:t> </a:t>
            </a:r>
            <a:r>
              <a:rPr lang="ko-KR" altLang="en-US" dirty="0"/>
              <a:t>명령어를 통해 확인 가능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그리고 이제 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/>
              <a:t>변경을 위해 서비스를 생성함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</a:p>
          <a:p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파드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집합에서 실행중인 애플리케이션을 네트워크 서비스로 노출하는 추상화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방법쿠버네티스를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사용하면 익숙하지 않은 서비스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디스커버리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사용하기 위해 애플리케이션을 수정할 필요가 없다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쿠버네티스는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파드에게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고유한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집합에 대한 단일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명을 부여하고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그것들 간에 로드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밸런스를 수행할 수 있다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https://kubernetes.io/ko/docs/concepts/services-networking/service/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고정된 목적지로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라우팅되는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주소와 달리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실제로 단일 호스트에서 응답하지 않는다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대신에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-proxy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iptables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리눅스의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처리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필요에 따라 명백하게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리다이렉션되는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주소를 정의하기 위해 사용한다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연결하면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트래픽이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자동으로 적절한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엔드포인트로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전송된다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 변수와 서비스 용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실제로 서비스의 가상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 포트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채워진다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60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image push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앞에서 서비스 생성까지 완료했으니 만들어준 이미지를 이제 </a:t>
            </a:r>
            <a:r>
              <a:rPr lang="ko-KR" altLang="en-US" dirty="0" err="1"/>
              <a:t>하버로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Nginx,</a:t>
            </a:r>
            <a:r>
              <a:rPr lang="ko-KR" altLang="en-US" dirty="0"/>
              <a:t> </a:t>
            </a:r>
            <a:r>
              <a:rPr lang="en-US" altLang="ko-KR" dirty="0"/>
              <a:t>tomcat,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세 가지 다 차례로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다 만들면 왼쪽 화면과 같이 생성이 되었음을 확인 가능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60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Create image</a:t>
            </a:r>
          </a:p>
          <a:p>
            <a:pPr marL="0" indent="0">
              <a:buFontTx/>
              <a:buNone/>
            </a:pPr>
            <a:r>
              <a:rPr lang="ko-KR" altLang="en-US" dirty="0"/>
              <a:t>예를 들어 </a:t>
            </a:r>
            <a:r>
              <a:rPr lang="ko-KR" altLang="en-US" dirty="0" err="1"/>
              <a:t>도커는</a:t>
            </a:r>
            <a:r>
              <a:rPr lang="ko-KR" altLang="en-US" dirty="0"/>
              <a:t> 이미지를 만들기 위해 컨테이너의 상태를 이미지 그대로 저장하는 방법 사용함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만약 어떤 애플리케이션을 이미지로 만든다면 리눅스만 설치된 컨테이너에 애플리케이션을 설치하고 그 상태를 그대로 이미지로 저장함 </a:t>
            </a:r>
            <a:r>
              <a:rPr lang="en-US" altLang="ko-KR" dirty="0"/>
              <a:t>(</a:t>
            </a:r>
            <a:r>
              <a:rPr lang="ko-KR" altLang="en-US" dirty="0"/>
              <a:t>가상머신의 스냅샷과 비슷한 방식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참조 </a:t>
            </a:r>
            <a:r>
              <a:rPr lang="en-US" altLang="ko-KR" dirty="0"/>
              <a:t>: https://subicura.com/2017/02/10/docker-guide-for-beginners-create-image-and-deploy.html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59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ubuntu:git2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FileX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빌드하는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과정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https://www.44bits.io/ko/post/building-docker-image-basic-commit-diff-and-dockerfile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939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슈퍼클라우드의</a:t>
            </a:r>
            <a:r>
              <a:rPr lang="ko-KR" altLang="en-US" dirty="0"/>
              <a:t> 시크릿</a:t>
            </a:r>
            <a:r>
              <a:rPr lang="en-US" altLang="ko-KR" dirty="0"/>
              <a:t>, </a:t>
            </a:r>
            <a:r>
              <a:rPr lang="ko-KR" altLang="en-US" dirty="0" err="1"/>
              <a:t>디플로이먼트</a:t>
            </a:r>
            <a:r>
              <a:rPr lang="en-US" altLang="ko-KR" dirty="0"/>
              <a:t>, </a:t>
            </a:r>
            <a:r>
              <a:rPr lang="ko-KR" altLang="en-US" dirty="0"/>
              <a:t>서비스를 이용하여 이미지 빌드 </a:t>
            </a:r>
            <a:r>
              <a:rPr lang="en-US" altLang="ko-KR" dirty="0"/>
              <a:t>( </a:t>
            </a:r>
            <a:r>
              <a:rPr lang="ko-KR" altLang="en-US" dirty="0"/>
              <a:t>바로 </a:t>
            </a:r>
            <a:r>
              <a:rPr lang="ko-KR" altLang="en-US" dirty="0" err="1"/>
              <a:t>캡쳐화면이</a:t>
            </a:r>
            <a:r>
              <a:rPr lang="ko-KR" altLang="en-US" dirty="0"/>
              <a:t> 나오면 </a:t>
            </a:r>
            <a:r>
              <a:rPr lang="ko-KR" altLang="en-US" dirty="0" err="1"/>
              <a:t>부자연스러울까봐</a:t>
            </a:r>
            <a:r>
              <a:rPr lang="ko-KR" altLang="en-US" dirty="0"/>
              <a:t> </a:t>
            </a:r>
            <a:r>
              <a:rPr lang="ko-KR" altLang="en-US" dirty="0" err="1"/>
              <a:t>넣어봄</a:t>
            </a:r>
            <a:r>
              <a:rPr lang="en-US" altLang="ko-KR" dirty="0"/>
              <a:t>, </a:t>
            </a:r>
            <a:r>
              <a:rPr lang="ko-KR" altLang="en-US" dirty="0"/>
              <a:t>약간 </a:t>
            </a:r>
            <a:r>
              <a:rPr lang="ko-KR" altLang="en-US" dirty="0" err="1"/>
              <a:t>빌드업</a:t>
            </a:r>
            <a:r>
              <a:rPr lang="ko-KR" altLang="en-US" dirty="0"/>
              <a:t> 느낌으로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756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앞에 보이는 화면은 슈퍼 클라우드의 네임스페이스 </a:t>
            </a:r>
            <a:r>
              <a:rPr lang="en-US" altLang="ko-KR" dirty="0"/>
              <a:t>~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181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풀 시크릿 생성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 err="1"/>
              <a:t>프라이빗</a:t>
            </a:r>
            <a:r>
              <a:rPr lang="ko-KR" altLang="en-US" dirty="0"/>
              <a:t> 이미지 레지스트리에 대해 인증하기 위해 이미지 풀 시크릿 생성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시크릿</a:t>
            </a:r>
            <a:r>
              <a:rPr lang="en-US" altLang="ko-KR" dirty="0"/>
              <a:t>?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암호</a:t>
            </a:r>
            <a:r>
              <a:rPr lang="en-US" altLang="ko-KR" dirty="0"/>
              <a:t>, </a:t>
            </a:r>
            <a:r>
              <a:rPr lang="ko-KR" altLang="en-US" dirty="0"/>
              <a:t>토큰 또는 키와 같은 소량의 중요한 데이터를 포함하는 오브젝트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시크릿을 사용하는 </a:t>
            </a:r>
            <a:r>
              <a:rPr lang="ko-KR" altLang="en-US" dirty="0" err="1"/>
              <a:t>파드와</a:t>
            </a:r>
            <a:r>
              <a:rPr lang="ko-KR" altLang="en-US" dirty="0"/>
              <a:t> 시크릿은 독립적으로 생성될 수 있기 때문에 </a:t>
            </a:r>
            <a:r>
              <a:rPr lang="ko-KR" altLang="en-US" dirty="0" err="1"/>
              <a:t>파드를</a:t>
            </a:r>
            <a:r>
              <a:rPr lang="ko-KR" altLang="en-US" dirty="0"/>
              <a:t> 생성하고</a:t>
            </a:r>
            <a:r>
              <a:rPr lang="en-US" altLang="ko-KR" dirty="0"/>
              <a:t>, </a:t>
            </a:r>
            <a:r>
              <a:rPr lang="ko-KR" altLang="en-US" dirty="0"/>
              <a:t>확인하고</a:t>
            </a:r>
            <a:r>
              <a:rPr lang="en-US" altLang="ko-KR" dirty="0"/>
              <a:t>, </a:t>
            </a:r>
            <a:r>
              <a:rPr lang="ko-KR" altLang="en-US" dirty="0"/>
              <a:t>수정하는 동안 시크릿이 노출되는 것에 대한 위험 경감시킬 수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989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데이터 통합</a:t>
            </a:r>
            <a:r>
              <a:rPr lang="en-US" altLang="ko-KR" dirty="0"/>
              <a:t>(Integration)</a:t>
            </a:r>
            <a:r>
              <a:rPr lang="ko-KR" altLang="en-US" dirty="0"/>
              <a:t>과 유연한 </a:t>
            </a:r>
            <a:r>
              <a:rPr lang="ko-KR" altLang="en-US" dirty="0" err="1"/>
              <a:t>마이그레이션의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클라우드가</a:t>
            </a:r>
            <a:r>
              <a:rPr lang="ko-KR" altLang="en-US" baseline="0" dirty="0"/>
              <a:t> 필요한 요즘 시대</a:t>
            </a:r>
            <a:r>
              <a:rPr lang="en-US" altLang="ko-KR" baseline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385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YAML </a:t>
            </a:r>
            <a:r>
              <a:rPr lang="ko-KR" altLang="en-US" dirty="0"/>
              <a:t>작성을 통해 </a:t>
            </a:r>
            <a:r>
              <a:rPr lang="ko-KR" altLang="en-US" dirty="0" err="1"/>
              <a:t>디플로이먼트</a:t>
            </a:r>
            <a:r>
              <a:rPr lang="ko-KR" altLang="en-US" dirty="0"/>
              <a:t> 생성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893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YAML </a:t>
            </a:r>
            <a:r>
              <a:rPr lang="ko-KR" altLang="en-US" dirty="0"/>
              <a:t>작성을 통해 </a:t>
            </a:r>
            <a:r>
              <a:rPr lang="ko-KR" altLang="en-US" dirty="0" err="1"/>
              <a:t>디플로이먼트</a:t>
            </a:r>
            <a:r>
              <a:rPr lang="ko-KR" altLang="en-US" dirty="0"/>
              <a:t> 생성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141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터미널로 확인 가능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1542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348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슈퍼클라우드와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그라파나가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연동되어있음을 이야기해주면서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그라파나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설명 간단하게 해주고 들어가기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그라파나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Grafana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그라파나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랩스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Grafana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Labs)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개발했으며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소프트웨어에 종속되지 않은 독립적인 시각화 도구</a:t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- 30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이상의 다양한 수집 도구 및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들과 연계를 지원</a:t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시계열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 시각화에 많이 쓰임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관계형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데이터베이스 데이터를 표 형태로 시각화해 사용할 수도 있음</a:t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기능을 확장하는 플러그인과 개별 사용자들이 만들어 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대시보드의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공유가 매우 활발</a:t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 소스라서 사용자의 요구 사항에 맞게 수정 가능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필요에 따라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설치형과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서비스형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모두 선택 가능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https://velog.io/@moey920/%EC%95%88%EC%A0%95%EC%A0%81%EC%9D%B8-%EC%9A%B4%EC%98%81%EC%9D%84-%EC%99%84%EC%84%B1%ED%95%98%EB%8A%94-%EB%AA%A8%EB%8B%88%ED%84%B0%EB%A7%81.-%ED%94%84%EB%A1%9C%EB%A9%94%ED%85%8C%EC%9A%B0%EC%8A%A4%EC%99%80-%EA%B7%B8%EB%9D%BC%ED%8C%8C%EB%82%98</a:t>
            </a:r>
          </a:p>
          <a:p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461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Grafana(</a:t>
            </a:r>
            <a:r>
              <a:rPr lang="ko-KR" altLang="en-US" dirty="0"/>
              <a:t>화면</a:t>
            </a:r>
            <a:r>
              <a:rPr lang="en-US" altLang="ko-KR" dirty="0"/>
              <a:t>) - </a:t>
            </a:r>
            <a:r>
              <a:rPr lang="ko-KR" altLang="en-US" dirty="0"/>
              <a:t>각 </a:t>
            </a:r>
            <a:r>
              <a:rPr lang="en-US" altLang="ko-KR" dirty="0"/>
              <a:t>pod(container/deploy) </a:t>
            </a:r>
            <a:r>
              <a:rPr lang="en-US" altLang="ko-KR" dirty="0" err="1"/>
              <a:t>cpu</a:t>
            </a:r>
            <a:r>
              <a:rPr lang="en-US" altLang="ko-KR" dirty="0"/>
              <a:t> usage </a:t>
            </a:r>
            <a:r>
              <a:rPr lang="ko-KR" altLang="en-US" dirty="0"/>
              <a:t>체크 </a:t>
            </a:r>
            <a:r>
              <a:rPr lang="en-US" altLang="ko-KR" dirty="0"/>
              <a:t>- pod </a:t>
            </a:r>
            <a:r>
              <a:rPr lang="ko-KR" altLang="en-US" dirty="0"/>
              <a:t>부하</a:t>
            </a:r>
            <a:r>
              <a:rPr lang="en-US" altLang="ko-KR" dirty="0"/>
              <a:t>(stress) </a:t>
            </a:r>
            <a:r>
              <a:rPr lang="ko-KR" altLang="en-US" dirty="0"/>
              <a:t>테스트 </a:t>
            </a:r>
            <a:r>
              <a:rPr lang="en-US" altLang="ko-KR" dirty="0"/>
              <a:t>- </a:t>
            </a:r>
            <a:r>
              <a:rPr lang="en-US" altLang="ko-KR" dirty="0" err="1"/>
              <a:t>cpu</a:t>
            </a:r>
            <a:r>
              <a:rPr lang="en-US" altLang="ko-KR" dirty="0"/>
              <a:t> usage </a:t>
            </a:r>
            <a:r>
              <a:rPr lang="ko-KR" altLang="en-US" dirty="0"/>
              <a:t>변경 확인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그라파나에</a:t>
            </a:r>
            <a:r>
              <a:rPr lang="ko-KR" altLang="en-US" dirty="0"/>
              <a:t> 있는 </a:t>
            </a:r>
            <a:r>
              <a:rPr lang="en-US" altLang="ko-KR" dirty="0" err="1"/>
              <a:t>cpu</a:t>
            </a:r>
            <a:r>
              <a:rPr lang="en-US" altLang="ko-KR" dirty="0"/>
              <a:t>/</a:t>
            </a:r>
            <a:r>
              <a:rPr lang="ko-KR" altLang="en-US" dirty="0"/>
              <a:t>메모리 사용량</a:t>
            </a:r>
            <a:r>
              <a:rPr lang="en-US" altLang="ko-KR" dirty="0"/>
              <a:t>,</a:t>
            </a:r>
            <a:r>
              <a:rPr lang="ko-KR" altLang="en-US" dirty="0"/>
              <a:t> 네트워크 확인 </a:t>
            </a:r>
            <a:r>
              <a:rPr lang="en-US" altLang="ko-KR" dirty="0"/>
              <a:t>UI – pod </a:t>
            </a:r>
            <a:r>
              <a:rPr lang="ko-KR" altLang="en-US" dirty="0"/>
              <a:t>부하 테스트 </a:t>
            </a:r>
            <a:r>
              <a:rPr lang="en-US" altLang="ko-KR" dirty="0"/>
              <a:t>– </a:t>
            </a:r>
            <a:r>
              <a:rPr lang="en-US" altLang="ko-KR" dirty="0" err="1"/>
              <a:t>cpu</a:t>
            </a:r>
            <a:r>
              <a:rPr lang="en-US" altLang="ko-KR" dirty="0"/>
              <a:t>/</a:t>
            </a:r>
            <a:r>
              <a:rPr lang="ko-KR" altLang="en-US" dirty="0"/>
              <a:t>메모리 사용량 모니터링이 잘되고 있는지 확인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53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그라파나의</a:t>
            </a:r>
            <a:r>
              <a:rPr lang="ko-KR" altLang="en-US" dirty="0"/>
              <a:t> 화면 </a:t>
            </a:r>
            <a:r>
              <a:rPr lang="en-US" altLang="ko-KR" dirty="0"/>
              <a:t>/ </a:t>
            </a:r>
            <a:r>
              <a:rPr lang="ko-KR" altLang="en-US" dirty="0" err="1"/>
              <a:t>그라파나를</a:t>
            </a:r>
            <a:r>
              <a:rPr lang="ko-KR" altLang="en-US" dirty="0"/>
              <a:t> 통해 모니터링을 해보려고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cpu</a:t>
            </a:r>
            <a:r>
              <a:rPr lang="en-US" altLang="ko-KR" dirty="0"/>
              <a:t>/</a:t>
            </a:r>
            <a:r>
              <a:rPr lang="ko-KR" altLang="en-US" dirty="0"/>
              <a:t>메모리 사용량</a:t>
            </a:r>
            <a:r>
              <a:rPr lang="en-US" altLang="ko-KR" dirty="0"/>
              <a:t>,</a:t>
            </a:r>
            <a:r>
              <a:rPr lang="ko-KR" altLang="en-US" dirty="0"/>
              <a:t> 네트워크 확인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54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nginx</a:t>
            </a:r>
            <a:r>
              <a:rPr lang="ko-KR" altLang="en-US" dirty="0"/>
              <a:t> </a:t>
            </a:r>
            <a:r>
              <a:rPr lang="en-US" altLang="ko-KR" dirty="0"/>
              <a:t>pod</a:t>
            </a:r>
            <a:r>
              <a:rPr lang="ko-KR" altLang="en-US" dirty="0"/>
              <a:t>의 </a:t>
            </a:r>
            <a:r>
              <a:rPr lang="en-US" altLang="ko-KR" dirty="0"/>
              <a:t> </a:t>
            </a:r>
            <a:r>
              <a:rPr lang="en-US" altLang="ko-KR" dirty="0" err="1"/>
              <a:t>cpu</a:t>
            </a:r>
            <a:r>
              <a:rPr lang="en-US" altLang="ko-KR" dirty="0"/>
              <a:t> usage </a:t>
            </a:r>
            <a:r>
              <a:rPr lang="ko-KR" altLang="en-US" dirty="0"/>
              <a:t>체크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Pod</a:t>
            </a:r>
            <a:r>
              <a:rPr lang="ko-KR" altLang="en-US" dirty="0"/>
              <a:t>의 터미널을 이용해 </a:t>
            </a:r>
            <a:r>
              <a:rPr lang="en-US" altLang="ko-KR" dirty="0"/>
              <a:t>CPU</a:t>
            </a:r>
            <a:r>
              <a:rPr lang="ko-KR" altLang="en-US" dirty="0"/>
              <a:t>와 </a:t>
            </a:r>
            <a:r>
              <a:rPr lang="en-US" altLang="ko-KR" dirty="0"/>
              <a:t>Memory</a:t>
            </a:r>
            <a:r>
              <a:rPr lang="ko-KR" altLang="en-US" dirty="0"/>
              <a:t>에 부하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124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부하 테스트 중 </a:t>
            </a:r>
            <a:r>
              <a:rPr lang="en-US" altLang="ko-KR" dirty="0"/>
              <a:t>CPU </a:t>
            </a:r>
            <a:r>
              <a:rPr lang="ko-KR" altLang="en-US" dirty="0"/>
              <a:t>사용량 변화 </a:t>
            </a:r>
            <a:r>
              <a:rPr lang="en-US" altLang="ko-KR" dirty="0"/>
              <a:t>in </a:t>
            </a:r>
            <a:r>
              <a:rPr lang="ko-KR" altLang="en-US" dirty="0" err="1"/>
              <a:t>그라파나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657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부하 테스트 종료 후 </a:t>
            </a:r>
            <a:r>
              <a:rPr lang="en-US" altLang="ko-KR" dirty="0"/>
              <a:t>CPU </a:t>
            </a:r>
            <a:r>
              <a:rPr lang="ko-KR" altLang="en-US" dirty="0"/>
              <a:t>사용량 변화 </a:t>
            </a:r>
            <a:r>
              <a:rPr lang="en-US" altLang="ko-KR" dirty="0"/>
              <a:t>in </a:t>
            </a:r>
            <a:r>
              <a:rPr lang="ko-KR" altLang="en-US" dirty="0" err="1"/>
              <a:t>그라파나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283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대충 이러저러해서 </a:t>
            </a:r>
            <a:r>
              <a:rPr lang="ko-KR" altLang="en-US" dirty="0" err="1"/>
              <a:t>쿠버네티스의</a:t>
            </a:r>
            <a:r>
              <a:rPr lang="ko-KR" altLang="en-US" dirty="0"/>
              <a:t> 운영이 </a:t>
            </a:r>
            <a:r>
              <a:rPr lang="ko-KR" altLang="en-US" dirty="0" err="1"/>
              <a:t>요즘시대에</a:t>
            </a:r>
            <a:r>
              <a:rPr lang="ko-KR" altLang="en-US" dirty="0"/>
              <a:t> 필수적이다</a:t>
            </a:r>
            <a:r>
              <a:rPr lang="en-US" altLang="ko-KR" dirty="0"/>
              <a:t>.~ </a:t>
            </a:r>
            <a:r>
              <a:rPr lang="ko-KR" altLang="en-US" dirty="0"/>
              <a:t>때문에 우리는 </a:t>
            </a:r>
            <a:r>
              <a:rPr lang="ko-KR" altLang="en-US" dirty="0" err="1"/>
              <a:t>쿠버네티스</a:t>
            </a:r>
            <a:r>
              <a:rPr lang="ko-KR" altLang="en-US" dirty="0"/>
              <a:t> </a:t>
            </a:r>
            <a:r>
              <a:rPr lang="ko-KR" altLang="en-US" dirty="0" err="1"/>
              <a:t>오케스트레이션에</a:t>
            </a:r>
            <a:r>
              <a:rPr lang="ko-KR" altLang="en-US" dirty="0"/>
              <a:t> 기반하여 프로젝트를 진행하였다</a:t>
            </a:r>
            <a:r>
              <a:rPr lang="en-US" altLang="ko-KR" dirty="0"/>
              <a:t>. </a:t>
            </a:r>
            <a:r>
              <a:rPr lang="ko-KR" altLang="en-US" dirty="0"/>
              <a:t>라고 하고 목차 시작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3857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부하 테스트 전</a:t>
            </a:r>
            <a:r>
              <a:rPr lang="en-US" altLang="ko-KR" dirty="0"/>
              <a:t>~</a:t>
            </a:r>
            <a:r>
              <a:rPr lang="ko-KR" altLang="en-US" dirty="0"/>
              <a:t>후 메모리 사용량 변화 </a:t>
            </a:r>
            <a:r>
              <a:rPr lang="en-US" altLang="ko-KR" dirty="0"/>
              <a:t>in </a:t>
            </a:r>
            <a:r>
              <a:rPr lang="ko-KR" altLang="en-US" dirty="0" err="1"/>
              <a:t>그라파나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389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2545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5927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</a:t>
            </a:r>
            <a:r>
              <a:rPr lang="ko-KR" altLang="en-US" dirty="0"/>
              <a:t>최근 있었던 카카오 화재 사건을 이야기 하면서</a:t>
            </a:r>
            <a:r>
              <a:rPr lang="en-US" altLang="ko-KR" dirty="0"/>
              <a:t>, </a:t>
            </a:r>
            <a:r>
              <a:rPr lang="ko-KR" altLang="en-US" dirty="0"/>
              <a:t>우리가 배웠던 내용에 어떻게 접목 시켜서 </a:t>
            </a:r>
            <a:r>
              <a:rPr lang="ko-KR" altLang="en-US" dirty="0" err="1"/>
              <a:t>보일수</a:t>
            </a:r>
            <a:r>
              <a:rPr lang="ko-KR" altLang="en-US" dirty="0"/>
              <a:t> 없을까 라는 생각을 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간단하게 데이터베이스를 </a:t>
            </a:r>
            <a:r>
              <a:rPr lang="ko-KR" altLang="en-US" dirty="0" err="1"/>
              <a:t>클라우드</a:t>
            </a:r>
            <a:r>
              <a:rPr lang="ko-KR" altLang="en-US" dirty="0"/>
              <a:t> 볼륨과 </a:t>
            </a:r>
            <a:r>
              <a:rPr lang="ko-KR" altLang="en-US" dirty="0" err="1"/>
              <a:t>마운트해서</a:t>
            </a:r>
            <a:r>
              <a:rPr lang="ko-KR" altLang="en-US" dirty="0"/>
              <a:t> </a:t>
            </a:r>
            <a:r>
              <a:rPr lang="ko-KR" altLang="en-US" dirty="0" err="1"/>
              <a:t>파드가</a:t>
            </a:r>
            <a:r>
              <a:rPr lang="ko-KR" altLang="en-US" dirty="0"/>
              <a:t> </a:t>
            </a:r>
            <a:r>
              <a:rPr lang="ko-KR" altLang="en-US" dirty="0" err="1"/>
              <a:t>재생성될때</a:t>
            </a:r>
            <a:r>
              <a:rPr lang="ko-KR" altLang="en-US" dirty="0"/>
              <a:t> 원래 있던 데이터가 보존 </a:t>
            </a:r>
            <a:r>
              <a:rPr lang="ko-KR" altLang="en-US" dirty="0" err="1"/>
              <a:t>되는것을</a:t>
            </a:r>
            <a:r>
              <a:rPr lang="ko-KR" altLang="en-US" dirty="0"/>
              <a:t> 보여주기 위해서 찍은 영상입니다</a:t>
            </a:r>
            <a:r>
              <a:rPr lang="en-US" altLang="ko-KR" dirty="0"/>
              <a:t>. </a:t>
            </a:r>
            <a:r>
              <a:rPr lang="ko-KR" altLang="en-US" dirty="0"/>
              <a:t>라고 덧붙여서 시작</a:t>
            </a:r>
            <a:r>
              <a:rPr lang="en-US" altLang="ko-KR" dirty="0"/>
              <a:t>..? </a:t>
            </a:r>
            <a:r>
              <a:rPr lang="ko-KR" altLang="en-US" dirty="0"/>
              <a:t>하면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이부분은</a:t>
            </a:r>
            <a:r>
              <a:rPr lang="ko-KR" altLang="en-US" dirty="0"/>
              <a:t> 발표자가 수정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5521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>
                <a:solidFill>
                  <a:prstClr val="black"/>
                </a:solidFill>
              </a:rPr>
              <a:pPr/>
              <a:t>40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3485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530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목차가 일단 너무 딱딱해지는데 뭐 </a:t>
            </a:r>
            <a:r>
              <a:rPr lang="ko-KR" altLang="en-US" dirty="0" err="1"/>
              <a:t>넣을거</a:t>
            </a:r>
            <a:r>
              <a:rPr lang="ko-KR" altLang="en-US" dirty="0"/>
              <a:t> 없는지 모르겠음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1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-</a:t>
            </a:r>
            <a:r>
              <a:rPr lang="ko-KR" altLang="en-US" dirty="0"/>
              <a:t>이미지란 특정 프로세스를 실행하기 위한 </a:t>
            </a:r>
            <a:r>
              <a:rPr lang="en-US" altLang="ko-KR" dirty="0"/>
              <a:t>(= </a:t>
            </a:r>
            <a:r>
              <a:rPr lang="ko-KR" altLang="en-US" dirty="0"/>
              <a:t>컨테이너 생성에 필요한</a:t>
            </a:r>
            <a:r>
              <a:rPr lang="en-US" altLang="ko-KR" dirty="0"/>
              <a:t>) </a:t>
            </a:r>
            <a:r>
              <a:rPr lang="ko-KR" altLang="en-US" dirty="0"/>
              <a:t>모든 파일과 </a:t>
            </a:r>
            <a:r>
              <a:rPr lang="ko-KR" altLang="en-US" dirty="0" err="1"/>
              <a:t>설정값을</a:t>
            </a:r>
            <a:r>
              <a:rPr lang="ko-KR" altLang="en-US" dirty="0"/>
              <a:t> 지닌 것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그리고 더 이상의 의존성 파일을 컴파일하거나 이것저것 설치할 필요 없는 상태의 파일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우분투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오라클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도커</a:t>
            </a:r>
            <a:r>
              <a:rPr lang="ko-KR" altLang="en-US" dirty="0">
                <a:sym typeface="Wingdings" panose="05000000000000000000" pitchFamily="2" charset="2"/>
              </a:rPr>
              <a:t> 이미지 넣은 이유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우분투 이미지는 우분투를 실행하기 위한 모든 파일을 갖고 있으며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오라클 이미지는 오라클을 실행하는데 필요한 파일과 실행 명령어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포트 정보 등을 모두 가지고 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도커에서</a:t>
            </a:r>
            <a:r>
              <a:rPr lang="ko-KR" altLang="en-US" dirty="0">
                <a:sym typeface="Wingdings" panose="05000000000000000000" pitchFamily="2" charset="2"/>
              </a:rPr>
              <a:t> 서비스 운영에 필요한 서버 프로그램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소스 코드 및 라이브러리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컴파일 된 실행파일을 묶는 형태를 </a:t>
            </a:r>
            <a:r>
              <a:rPr lang="ko-KR" altLang="en-US" dirty="0" err="1">
                <a:sym typeface="Wingdings" panose="05000000000000000000" pitchFamily="2" charset="2"/>
              </a:rPr>
              <a:t>도커</a:t>
            </a:r>
            <a:r>
              <a:rPr lang="ko-KR" altLang="en-US" dirty="0">
                <a:sym typeface="Wingdings" panose="05000000000000000000" pitchFamily="2" charset="2"/>
              </a:rPr>
              <a:t> 이미지라고 함 </a:t>
            </a:r>
            <a:r>
              <a:rPr lang="en-US" altLang="ko-KR" dirty="0">
                <a:sym typeface="Wingdings" panose="05000000000000000000" pitchFamily="2" charset="2"/>
              </a:rPr>
              <a:t>-&gt; </a:t>
            </a:r>
            <a:r>
              <a:rPr lang="ko-KR" altLang="en-US" dirty="0">
                <a:sym typeface="Wingdings" panose="05000000000000000000" pitchFamily="2" charset="2"/>
              </a:rPr>
              <a:t>이런 식으로 설명 때리면 좋을 것 같아서 </a:t>
            </a:r>
            <a:r>
              <a:rPr lang="en-US" altLang="ko-KR" dirty="0">
                <a:sym typeface="Wingdings" panose="05000000000000000000" pitchFamily="2" charset="2"/>
              </a:rPr>
              <a:t>~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049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논리적인 공간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만들어 다양한 어플리케이션을 설치해 하나의 서버처럼 사용할 수 있는 패키지입니다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물류에서 사용하는 컨테이너 처럼 하나의 공간에 다양한 물건을 담아 옮기고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서버에서 컨테이너를 구동해 그 안에 존재하는 어플리케이션을 별도의 설정 없이 쉽게 사용할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 사용 이유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 개발을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하기위해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하나의 환경을 구축하기 위해선 꽤 많은 수고가 들어갑니다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서버가 있어야 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구축해야하고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개발을 위한 네트워크 통신 포트 구성과 개발 툴들의 설치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서로의 연동 환경 구성 등등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설정이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호환성 등을 생각해서 툴의 버전과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버전등을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일일히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맞춰서 설치하는 일이 필요합니다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 이런 환경을 각 서버나 개발자의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일일히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설치하기엔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반복적인 일들을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해야하고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또 환경 구성이 잘못되거나 에러가 발생하면 다시 처음부터 구성을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해야하는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등의 불편함이 존재합니다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반복적이고 불편한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세팅을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한번 해놓으면 쉽게 그 설정을 배포할 수 있다면 참 편하겠죠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latinLnBrk="1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컨테이너를 사용하여 환경을 구축한 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서버로 배포하면 이런 번거로운 부분을 최소화 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 컨테이너는 배포에 최적화 되어있고 호스트의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달라도 어디서든 구동 시킬 수 있다는 장점이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 동작원리는 간단하게 그림으로 보면 아래와 같습니다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컨테이너를 사용할 수 있는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플랫폼 위에 하나의 컨테이너 공간을 만듭니다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컨테이너 안에 어플리케이션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들을 구동시킵니다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될수도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동시에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구동시킬수도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여러 컨테이너를 묶어서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파드라는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개념으로 정의할 수도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552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/>
              <a:t>Registry</a:t>
            </a:r>
            <a:r>
              <a:rPr lang="ko-KR" altLang="en-US" dirty="0"/>
              <a:t>는 컨테이너 작업을 수행하는 데 있어서 구성 요소 중 하나</a:t>
            </a:r>
            <a:r>
              <a:rPr lang="en-US" altLang="ko-KR" dirty="0"/>
              <a:t>/</a:t>
            </a:r>
            <a:r>
              <a:rPr lang="ko-KR" altLang="en-US" dirty="0"/>
              <a:t> 컨테이너를 실행 시 컨테이너 이미지가 필요함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이 때 컨테이너 이미지를 보관하는 위치가 </a:t>
            </a:r>
            <a:r>
              <a:rPr lang="en-US" altLang="ko-KR" dirty="0"/>
              <a:t>Registry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Registry</a:t>
            </a:r>
            <a:r>
              <a:rPr lang="ko-KR" altLang="en-US" dirty="0"/>
              <a:t>에 이미지를 저장하고 이를 호스팅하여 여러 호스트 서버에서 이미지를 다운로드 및 실행하게 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대표적으로 </a:t>
            </a:r>
            <a:r>
              <a:rPr lang="ko-KR" altLang="en-US" dirty="0" err="1"/>
              <a:t>도커</a:t>
            </a:r>
            <a:r>
              <a:rPr lang="ko-KR" altLang="en-US" dirty="0"/>
              <a:t> </a:t>
            </a:r>
            <a:r>
              <a:rPr lang="en-US" altLang="ko-KR" dirty="0"/>
              <a:t>Registry</a:t>
            </a:r>
            <a:r>
              <a:rPr lang="ko-KR" altLang="en-US" dirty="0"/>
              <a:t> 있지만 </a:t>
            </a:r>
            <a:r>
              <a:rPr lang="ko-KR" altLang="en-US" dirty="0" err="1"/>
              <a:t>슈퍼클라우드에서는</a:t>
            </a:r>
            <a:r>
              <a:rPr lang="ko-KR" altLang="en-US" dirty="0"/>
              <a:t> </a:t>
            </a:r>
            <a:r>
              <a:rPr lang="ko-KR" altLang="en-US" dirty="0" err="1"/>
              <a:t>하이퍼</a:t>
            </a:r>
            <a:r>
              <a:rPr lang="ko-KR" altLang="en-US" dirty="0"/>
              <a:t> 레지스트리 사용</a:t>
            </a:r>
            <a:r>
              <a:rPr lang="en-US" altLang="ko-KR" dirty="0"/>
              <a:t>~</a:t>
            </a:r>
          </a:p>
          <a:p>
            <a:r>
              <a:rPr lang="en-US" altLang="ko-KR" dirty="0"/>
              <a:t>file:///C:/Users/user/Downloads/HyperRegistry%20User%20Guide%20(1).pdf</a:t>
            </a:r>
          </a:p>
          <a:p>
            <a:r>
              <a:rPr lang="ko-KR" altLang="en-US" dirty="0"/>
              <a:t>이거 참조해서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552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HyperRegistry</a:t>
            </a:r>
            <a:r>
              <a:rPr lang="en-US" altLang="ko-KR" dirty="0"/>
              <a:t> </a:t>
            </a:r>
            <a:r>
              <a:rPr lang="ko-KR" altLang="en-US" dirty="0"/>
              <a:t>는 유저가 사용하기 편하게 </a:t>
            </a:r>
            <a:r>
              <a:rPr lang="en-US" altLang="ko-KR" dirty="0"/>
              <a:t>Web UI</a:t>
            </a:r>
            <a:r>
              <a:rPr lang="ko-KR" altLang="en-US" dirty="0"/>
              <a:t>를 제공하고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여러 모듈을 통해 이미지의 유효성</a:t>
            </a:r>
            <a:r>
              <a:rPr lang="en-US" altLang="ko-KR" dirty="0"/>
              <a:t>, </a:t>
            </a:r>
            <a:r>
              <a:rPr lang="ko-KR" altLang="en-US" dirty="0"/>
              <a:t>안정성을 확인 가능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여러 유저가 자신만의 레지스트리를 생성할 수 있음</a:t>
            </a:r>
            <a:endParaRPr lang="en-US" altLang="ko-KR" dirty="0"/>
          </a:p>
          <a:p>
            <a:r>
              <a:rPr lang="en-US" altLang="ko-KR" dirty="0"/>
              <a:t> Public </a:t>
            </a:r>
            <a:r>
              <a:rPr lang="ko-KR" altLang="en-US" dirty="0"/>
              <a:t>레지스트리를 생성해 여러 사람 들과 공유도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242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en-US" altLang="ko-KR" dirty="0"/>
              <a:t>AWS</a:t>
            </a:r>
            <a:r>
              <a:rPr lang="ko-KR" altLang="en-US" dirty="0"/>
              <a:t> 인스턴스 생성을 한 후 </a:t>
            </a:r>
            <a:r>
              <a:rPr lang="ko-KR" altLang="en-US" dirty="0" err="1"/>
              <a:t>도커를</a:t>
            </a:r>
            <a:r>
              <a:rPr lang="ko-KR" altLang="en-US" dirty="0"/>
              <a:t> 설치하여 이미지를 받아오는 방식</a:t>
            </a:r>
            <a:r>
              <a:rPr lang="en-US" altLang="ko-KR" dirty="0"/>
              <a:t>(?)</a:t>
            </a:r>
            <a:r>
              <a:rPr lang="ko-KR" altLang="en-US" dirty="0"/>
              <a:t>으로 진행할 것 </a:t>
            </a:r>
            <a:r>
              <a:rPr lang="en-US" altLang="ko-KR" dirty="0"/>
              <a:t>( </a:t>
            </a:r>
            <a:r>
              <a:rPr lang="ko-KR" altLang="en-US" dirty="0"/>
              <a:t>바로 </a:t>
            </a:r>
            <a:r>
              <a:rPr lang="ko-KR" altLang="en-US" dirty="0" err="1"/>
              <a:t>캡쳐화면이</a:t>
            </a:r>
            <a:r>
              <a:rPr lang="ko-KR" altLang="en-US" dirty="0"/>
              <a:t> 나오면 </a:t>
            </a:r>
            <a:r>
              <a:rPr lang="ko-KR" altLang="en-US" dirty="0" err="1"/>
              <a:t>부자연스러울까봐</a:t>
            </a:r>
            <a:r>
              <a:rPr lang="ko-KR" altLang="en-US" dirty="0"/>
              <a:t> </a:t>
            </a:r>
            <a:r>
              <a:rPr lang="ko-KR" altLang="en-US" dirty="0" err="1"/>
              <a:t>넣어봄</a:t>
            </a:r>
            <a:r>
              <a:rPr lang="en-US" altLang="ko-KR" dirty="0"/>
              <a:t>, </a:t>
            </a:r>
            <a:r>
              <a:rPr lang="ko-KR" altLang="en-US" dirty="0"/>
              <a:t>약간 </a:t>
            </a:r>
            <a:r>
              <a:rPr lang="ko-KR" altLang="en-US" dirty="0" err="1"/>
              <a:t>빌드업</a:t>
            </a:r>
            <a:r>
              <a:rPr lang="ko-KR" altLang="en-US" dirty="0"/>
              <a:t> 느낌으로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AWSCLI(</a:t>
            </a:r>
            <a:r>
              <a:rPr lang="ko-KR" altLang="en-US" dirty="0"/>
              <a:t>화면</a:t>
            </a:r>
            <a:r>
              <a:rPr lang="en-US" altLang="ko-KR" dirty="0"/>
              <a:t>) - docker install - image pull - image </a:t>
            </a:r>
            <a:r>
              <a:rPr lang="ko-KR" altLang="en-US" dirty="0"/>
              <a:t>수정</a:t>
            </a:r>
            <a:r>
              <a:rPr lang="en-US" altLang="ko-KR" dirty="0"/>
              <a:t>(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 err="1"/>
              <a:t>변경을위한</a:t>
            </a:r>
            <a:r>
              <a:rPr lang="ko-KR" altLang="en-US" dirty="0"/>
              <a:t> 서비스 생성</a:t>
            </a:r>
            <a:r>
              <a:rPr lang="en-US" altLang="ko-KR" dirty="0"/>
              <a:t>) - image push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E71CE-7F1D-4BC1-9470-B3272B2C3D1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583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276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prstClr val="white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prstClr val="white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prstClr val="white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prstClr val="white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prstClr val="white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prstClr val="white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298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170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prstClr val="white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prstClr val="white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prstClr val="white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prstClr val="white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prstClr val="white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prstClr val="white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755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71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61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9BDC289-AD70-4C26-B403-CE055EE27C75}"/>
              </a:ext>
            </a:extLst>
          </p:cNvPr>
          <p:cNvSpPr txBox="1"/>
          <p:nvPr/>
        </p:nvSpPr>
        <p:spPr>
          <a:xfrm>
            <a:off x="1077982" y="1093848"/>
            <a:ext cx="91175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Cloud Orchestration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0F794AC-EE59-4749-8711-E2FA9337E7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98" y="1374525"/>
            <a:ext cx="762084" cy="7620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D70839-2D78-4703-B513-E5E36E7ACA49}"/>
              </a:ext>
            </a:extLst>
          </p:cNvPr>
          <p:cNvSpPr txBox="1"/>
          <p:nvPr/>
        </p:nvSpPr>
        <p:spPr>
          <a:xfrm>
            <a:off x="513347" y="3712814"/>
            <a:ext cx="1943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   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4C49CE-6406-49E3-8039-AC671657CA19}"/>
              </a:ext>
            </a:extLst>
          </p:cNvPr>
          <p:cNvSpPr txBox="1"/>
          <p:nvPr/>
        </p:nvSpPr>
        <p:spPr>
          <a:xfrm>
            <a:off x="2019398" y="3725121"/>
            <a:ext cx="36173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 </a:t>
            </a:r>
            <a:r>
              <a:rPr lang="ko-KR" altLang="en-US" sz="22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킹왕짱</a:t>
            </a:r>
            <a:endParaRPr lang="ko-KR" altLang="en-US" sz="2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D86F44-4E8F-4D1B-8FB8-C7712B652338}"/>
              </a:ext>
            </a:extLst>
          </p:cNvPr>
          <p:cNvSpPr txBox="1"/>
          <p:nvPr/>
        </p:nvSpPr>
        <p:spPr>
          <a:xfrm>
            <a:off x="513347" y="4568423"/>
            <a:ext cx="1943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   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DFAB1-6C9E-41DB-A2B0-D51BF75EABDC}"/>
              </a:ext>
            </a:extLst>
          </p:cNvPr>
          <p:cNvSpPr txBox="1"/>
          <p:nvPr/>
        </p:nvSpPr>
        <p:spPr>
          <a:xfrm>
            <a:off x="2019398" y="4599201"/>
            <a:ext cx="3327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나경환 </a:t>
            </a:r>
            <a:r>
              <a:rPr lang="en-US" altLang="ko-KR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컴퓨터공학과</a:t>
            </a:r>
            <a:r>
              <a:rPr lang="en-US" altLang="ko-KR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6CB7B2-72C9-41C1-A8FB-0898C6D16EC6}"/>
              </a:ext>
            </a:extLst>
          </p:cNvPr>
          <p:cNvSpPr txBox="1"/>
          <p:nvPr/>
        </p:nvSpPr>
        <p:spPr>
          <a:xfrm>
            <a:off x="2019398" y="5123085"/>
            <a:ext cx="53422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최호기</a:t>
            </a:r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메카트로닉스공학과</a:t>
            </a:r>
            <a:r>
              <a:rPr lang="en-US" altLang="ko-KR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F712FE-D26D-477E-8A6D-41B1BE3FCEDB}"/>
              </a:ext>
            </a:extLst>
          </p:cNvPr>
          <p:cNvSpPr txBox="1"/>
          <p:nvPr/>
        </p:nvSpPr>
        <p:spPr>
          <a:xfrm>
            <a:off x="2019398" y="5691585"/>
            <a:ext cx="3327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위수정</a:t>
            </a:r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교육학과</a:t>
            </a:r>
            <a:r>
              <a:rPr lang="en-US" altLang="ko-KR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D34AF0-5580-4DE1-B21A-774048DCF812}"/>
              </a:ext>
            </a:extLst>
          </p:cNvPr>
          <p:cNvSpPr txBox="1"/>
          <p:nvPr/>
        </p:nvSpPr>
        <p:spPr>
          <a:xfrm>
            <a:off x="2019397" y="6260085"/>
            <a:ext cx="36173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엄희준 </a:t>
            </a:r>
            <a:r>
              <a:rPr lang="en-US" altLang="ko-KR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응용화학공학과</a:t>
            </a:r>
            <a:r>
              <a:rPr lang="en-US" altLang="ko-KR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846814" y="221341"/>
            <a:ext cx="3026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Hyper Registry ?</a:t>
            </a:r>
            <a:endParaRPr lang="ko-KR" altLang="en-US" sz="40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84319" y="1939213"/>
            <a:ext cx="9902781" cy="3702203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4E10C2-E1C1-412B-9A46-F1804BA35D8D}"/>
              </a:ext>
            </a:extLst>
          </p:cNvPr>
          <p:cNvSpPr txBox="1"/>
          <p:nvPr/>
        </p:nvSpPr>
        <p:spPr>
          <a:xfrm>
            <a:off x="4768982" y="1790316"/>
            <a:ext cx="2654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UI </a:t>
            </a:r>
            <a:r>
              <a:rPr lang="ko-KR" altLang="en-US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ED9DE0-2CE7-4378-9F72-19479BACA2CE}"/>
              </a:ext>
            </a:extLst>
          </p:cNvPr>
          <p:cNvSpPr txBox="1"/>
          <p:nvPr/>
        </p:nvSpPr>
        <p:spPr>
          <a:xfrm>
            <a:off x="4534950" y="2599112"/>
            <a:ext cx="3201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이미지의 유효성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48730C-8608-4993-9A2E-AC3295A26AB2}"/>
              </a:ext>
            </a:extLst>
          </p:cNvPr>
          <p:cNvSpPr txBox="1"/>
          <p:nvPr/>
        </p:nvSpPr>
        <p:spPr>
          <a:xfrm>
            <a:off x="4495240" y="3402605"/>
            <a:ext cx="3201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이미지의 안정성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7AF5CC-D757-41FD-82FF-AFAB7526ACA9}"/>
              </a:ext>
            </a:extLst>
          </p:cNvPr>
          <p:cNvSpPr txBox="1"/>
          <p:nvPr/>
        </p:nvSpPr>
        <p:spPr>
          <a:xfrm>
            <a:off x="4034427" y="4216814"/>
            <a:ext cx="4202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</a:rPr>
              <a:t>자신만의 </a:t>
            </a:r>
            <a:r>
              <a:rPr lang="en-US" altLang="ko-KR" sz="3200" b="1" dirty="0">
                <a:solidFill>
                  <a:schemeClr val="accent1"/>
                </a:solidFill>
              </a:rPr>
              <a:t>Registry </a:t>
            </a:r>
            <a:r>
              <a:rPr lang="ko-KR" altLang="en-US" sz="3200" b="1" dirty="0">
                <a:solidFill>
                  <a:schemeClr val="accent1"/>
                </a:solidFill>
              </a:rPr>
              <a:t>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A8DC5F-A3AF-45B1-A059-156000E9C7EE}"/>
              </a:ext>
            </a:extLst>
          </p:cNvPr>
          <p:cNvSpPr txBox="1"/>
          <p:nvPr/>
        </p:nvSpPr>
        <p:spPr>
          <a:xfrm>
            <a:off x="4296299" y="5020307"/>
            <a:ext cx="3756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사람들과 공유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050316-1055-6B84-2FDA-DBAC049227EC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7307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8BDFDEA-2A55-402D-6599-C07C84E494E6}"/>
              </a:ext>
            </a:extLst>
          </p:cNvPr>
          <p:cNvSpPr/>
          <p:nvPr/>
        </p:nvSpPr>
        <p:spPr>
          <a:xfrm>
            <a:off x="818148" y="2081463"/>
            <a:ext cx="2695073" cy="269507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311296" y="408131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  </a:t>
            </a:r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 Registry | Overview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44080C-AE31-0B6A-5362-529043FB2DAB}"/>
              </a:ext>
            </a:extLst>
          </p:cNvPr>
          <p:cNvSpPr txBox="1"/>
          <p:nvPr/>
        </p:nvSpPr>
        <p:spPr>
          <a:xfrm>
            <a:off x="1372803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AWS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3DC3D5-AD91-D8AB-C428-25FDAE44CB12}"/>
              </a:ext>
            </a:extLst>
          </p:cNvPr>
          <p:cNvSpPr txBox="1"/>
          <p:nvPr/>
        </p:nvSpPr>
        <p:spPr>
          <a:xfrm>
            <a:off x="5330801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Docker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54AF5-E257-82CE-23EB-3A7247442C43}"/>
              </a:ext>
            </a:extLst>
          </p:cNvPr>
          <p:cNvSpPr txBox="1"/>
          <p:nvPr/>
        </p:nvSpPr>
        <p:spPr>
          <a:xfrm>
            <a:off x="9288799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Image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7C0D992-7D33-FB1D-13F1-9E944B3C665D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246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42A8A71-296A-0E58-7635-43224494A353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ACA6AA-252C-5A43-67CA-1E140C633C48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DAC78B-FAAA-858E-3871-BC4444EF0A6B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3CEF1-9D0B-A62F-DE59-6224D386568D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DADD0D-1536-460D-2952-16A16771DF7D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932"/>
            <a:ext cx="12192000" cy="6957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7778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42A8A71-296A-0E58-7635-43224494A353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152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3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152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152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42A8A71-296A-0E58-7635-43224494A353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ACA6AA-252C-5A43-67CA-1E140C633C48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DAC78B-FAAA-858E-3871-BC4444EF0A6B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3CEF1-9D0B-A62F-DE59-6224D386568D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DADD0D-1536-460D-2952-16A16771DF7D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152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273BA9E-17D1-46F9-9771-BAF934F4A050}"/>
              </a:ext>
            </a:extLst>
          </p:cNvPr>
          <p:cNvSpPr txBox="1"/>
          <p:nvPr/>
        </p:nvSpPr>
        <p:spPr>
          <a:xfrm>
            <a:off x="4615204" y="2679612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</a:rPr>
              <a:t>실습영상첨부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DE195CA-CDA3-4AC9-ACC3-93FF1F5FABE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74E0A8-A8D0-4617-BE18-4DD327CC6E51}"/>
              </a:ext>
            </a:extLst>
          </p:cNvPr>
          <p:cNvSpPr txBox="1"/>
          <p:nvPr/>
        </p:nvSpPr>
        <p:spPr>
          <a:xfrm>
            <a:off x="307914" y="36504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E1CCAB-318A-4C25-A448-47BA539B202B}"/>
              </a:ext>
            </a:extLst>
          </p:cNvPr>
          <p:cNvSpPr txBox="1"/>
          <p:nvPr/>
        </p:nvSpPr>
        <p:spPr>
          <a:xfrm>
            <a:off x="983484" y="27271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246960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43743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spc="-300" dirty="0">
                  <a:solidFill>
                    <a:schemeClr val="bg1"/>
                  </a:solidFill>
                </a:rPr>
                <a:t>Image Build</a:t>
              </a:r>
              <a:endParaRPr lang="ko-KR" altLang="en-US" sz="66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49" y="1390649"/>
            <a:ext cx="8973483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C4367F2-BDAE-5F8D-81F6-E6E92913AEDB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5A9A94-4D0E-D131-F8A1-077CC80A3455}"/>
              </a:ext>
            </a:extLst>
          </p:cNvPr>
          <p:cNvSpPr txBox="1"/>
          <p:nvPr/>
        </p:nvSpPr>
        <p:spPr>
          <a:xfrm>
            <a:off x="144378" y="411109"/>
            <a:ext cx="701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</a:t>
            </a:r>
            <a:r>
              <a:rPr lang="en-US" altLang="ko-KR" sz="1600" dirty="0">
                <a:solidFill>
                  <a:schemeClr val="accent1"/>
                </a:solidFill>
              </a:rPr>
              <a:t>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AA41A-AAC8-B479-57D3-F5D83690F95B}"/>
              </a:ext>
            </a:extLst>
          </p:cNvPr>
          <p:cNvSpPr txBox="1"/>
          <p:nvPr/>
        </p:nvSpPr>
        <p:spPr>
          <a:xfrm>
            <a:off x="948414" y="318776"/>
            <a:ext cx="320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Create Image?</a:t>
            </a:r>
            <a:endParaRPr lang="ko-KR" altLang="en-US" sz="40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2746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576003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시대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175423"/>
            <a:ext cx="10200273" cy="540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FE0676-2DDF-8335-FA30-D9D5460539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8" y="312824"/>
            <a:ext cx="1044238" cy="87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43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ubuntu:git2 Dockerfile 이미지 빌드 과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91" y="476251"/>
            <a:ext cx="10040754" cy="581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298A4A-77AC-D5D9-31C1-B4520C0CEBB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085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8BDFDEA-2A55-402D-6599-C07C84E494E6}"/>
              </a:ext>
            </a:extLst>
          </p:cNvPr>
          <p:cNvSpPr/>
          <p:nvPr/>
        </p:nvSpPr>
        <p:spPr>
          <a:xfrm>
            <a:off x="818148" y="2081463"/>
            <a:ext cx="2695073" cy="269507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144378" y="331759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  </a:t>
            </a:r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  Build | Overview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44080C-AE31-0B6A-5362-529043FB2DAB}"/>
              </a:ext>
            </a:extLst>
          </p:cNvPr>
          <p:cNvSpPr txBox="1"/>
          <p:nvPr/>
        </p:nvSpPr>
        <p:spPr>
          <a:xfrm>
            <a:off x="1372803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Secret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3DC3D5-AD91-D8AB-C428-25FDAE44CB12}"/>
              </a:ext>
            </a:extLst>
          </p:cNvPr>
          <p:cNvSpPr txBox="1"/>
          <p:nvPr/>
        </p:nvSpPr>
        <p:spPr>
          <a:xfrm>
            <a:off x="4683994" y="3136610"/>
            <a:ext cx="2848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Deployment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54AF5-E257-82CE-23EB-3A7247442C43}"/>
              </a:ext>
            </a:extLst>
          </p:cNvPr>
          <p:cNvSpPr txBox="1"/>
          <p:nvPr/>
        </p:nvSpPr>
        <p:spPr>
          <a:xfrm>
            <a:off x="9288799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Service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31D05A2-5D98-3BCC-D4F8-42D60A128D42}"/>
              </a:ext>
            </a:extLst>
          </p:cNvPr>
          <p:cNvCxnSpPr>
            <a:cxnSpLocks/>
          </p:cNvCxnSpPr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18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0694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2056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D12BA42-7C4B-41E8-9A37-C710679B1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96B7D08-C959-4E45-AAA0-A8856707F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"/>
            <a:ext cx="6096000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9CCF3E4-1582-47BF-94BB-B8501C1A5C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5034" cy="46503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4481C39-B62F-4518-A9AC-B45379CEC9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465034" cy="4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67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54F016-AE16-4932-B46A-96310A699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5BC4A4-FF4B-44DD-92D9-B853B54E0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5999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38258AE-5226-4191-9E41-59B00D75E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787" cy="4637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F6C382-3AA7-4B3C-BA9C-3A9482B8ED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463787" cy="46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99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303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6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413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273BA9E-17D1-46F9-9771-BAF934F4A050}"/>
              </a:ext>
            </a:extLst>
          </p:cNvPr>
          <p:cNvSpPr txBox="1"/>
          <p:nvPr/>
        </p:nvSpPr>
        <p:spPr>
          <a:xfrm>
            <a:off x="4615204" y="2679612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</a:rPr>
              <a:t>실습영상첨부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DE195CA-CDA3-4AC9-ACC3-93FF1F5FABE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74E0A8-A8D0-4617-BE18-4DD327CC6E51}"/>
              </a:ext>
            </a:extLst>
          </p:cNvPr>
          <p:cNvSpPr txBox="1"/>
          <p:nvPr/>
        </p:nvSpPr>
        <p:spPr>
          <a:xfrm>
            <a:off x="307914" y="36504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E1CCAB-318A-4C25-A448-47BA539B202B}"/>
              </a:ext>
            </a:extLst>
          </p:cNvPr>
          <p:cNvSpPr txBox="1"/>
          <p:nvPr/>
        </p:nvSpPr>
        <p:spPr>
          <a:xfrm>
            <a:off x="983484" y="27271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4251648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8"/>
            <a:ext cx="5727794" cy="4132861"/>
            <a:chOff x="6817895" y="310803"/>
            <a:chExt cx="8575010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5499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219522"/>
              <a:ext cx="8575010" cy="120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chemeClr val="bg1"/>
                  </a:solidFill>
                  <a:ea typeface="맑은 고딕" panose="020B0503020000020004" pitchFamily="50" charset="-127"/>
                </a:rPr>
                <a:t>Monitoring</a:t>
              </a:r>
              <a:endParaRPr lang="ko-KR" altLang="en-US" sz="6600" spc="-300" dirty="0">
                <a:solidFill>
                  <a:schemeClr val="bg1"/>
                </a:solidFill>
                <a:ea typeface="맑은 고딕" panose="020B0503020000020004" pitchFamily="50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8045507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8045507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402" y="1334035"/>
            <a:ext cx="7714282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874EAF-B397-AF10-D4D7-870E579C08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8" y="312824"/>
            <a:ext cx="1044238" cy="8724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BBBFF0-0DB9-92C9-F672-3A3077E8DE95}"/>
              </a:ext>
            </a:extLst>
          </p:cNvPr>
          <p:cNvSpPr txBox="1"/>
          <p:nvPr/>
        </p:nvSpPr>
        <p:spPr>
          <a:xfrm>
            <a:off x="1163052" y="576003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시대</a:t>
            </a:r>
          </a:p>
        </p:txBody>
      </p:sp>
    </p:spTree>
    <p:extLst>
      <p:ext uri="{BB962C8B-B14F-4D97-AF65-F5344CB8AC3E}">
        <p14:creationId xmlns:p14="http://schemas.microsoft.com/office/powerpoint/2010/main" val="2861671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search.pstatic.net/sunny/?src=https%3A%2F%2Fph-files.imgix.net%2F409bbe88-ed25-4438-95af-9840fbc46f3f.png%3Fauto%3Dformat%26fit%3Dcrop%26frame%3D1%26h%3D512%26w%3D1024&amp;type=sc960_8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378" y="1406083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82B4A83-7C65-AD54-B1D3-E5EB2F19318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E3DE1D-5869-9E6C-612A-61CD47A3775E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5830E-B6C4-0E27-6014-EFA2D0C50D8A}"/>
              </a:ext>
            </a:extLst>
          </p:cNvPr>
          <p:cNvSpPr txBox="1"/>
          <p:nvPr/>
        </p:nvSpPr>
        <p:spPr>
          <a:xfrm>
            <a:off x="846814" y="203502"/>
            <a:ext cx="1465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Grafana?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508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8BDFDEA-2A55-402D-6599-C07C84E494E6}"/>
              </a:ext>
            </a:extLst>
          </p:cNvPr>
          <p:cNvSpPr/>
          <p:nvPr/>
        </p:nvSpPr>
        <p:spPr>
          <a:xfrm>
            <a:off x="818148" y="2081463"/>
            <a:ext cx="2695073" cy="269507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144378" y="331759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Monitoring </a:t>
            </a:r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Overview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44080C-AE31-0B6A-5362-529043FB2DAB}"/>
              </a:ext>
            </a:extLst>
          </p:cNvPr>
          <p:cNvSpPr txBox="1"/>
          <p:nvPr/>
        </p:nvSpPr>
        <p:spPr>
          <a:xfrm>
            <a:off x="1372803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Grafana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3DC3D5-AD91-D8AB-C428-25FDAE44CB12}"/>
              </a:ext>
            </a:extLst>
          </p:cNvPr>
          <p:cNvSpPr txBox="1"/>
          <p:nvPr/>
        </p:nvSpPr>
        <p:spPr>
          <a:xfrm>
            <a:off x="4683994" y="3136610"/>
            <a:ext cx="2848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Pod Check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54AF5-E257-82CE-23EB-3A7247442C43}"/>
              </a:ext>
            </a:extLst>
          </p:cNvPr>
          <p:cNvSpPr txBox="1"/>
          <p:nvPr/>
        </p:nvSpPr>
        <p:spPr>
          <a:xfrm>
            <a:off x="9288799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Test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31D05A2-5D98-3BCC-D4F8-42D60A128D42}"/>
              </a:ext>
            </a:extLst>
          </p:cNvPr>
          <p:cNvCxnSpPr>
            <a:cxnSpLocks/>
          </p:cNvCxnSpPr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667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1985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881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97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9022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9194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845D05-D7D5-0A5B-C66F-BAE942AC7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1756"/>
            <a:ext cx="12192000" cy="577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02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273BA9E-17D1-46F9-9771-BAF934F4A050}"/>
              </a:ext>
            </a:extLst>
          </p:cNvPr>
          <p:cNvSpPr txBox="1"/>
          <p:nvPr/>
        </p:nvSpPr>
        <p:spPr>
          <a:xfrm>
            <a:off x="4615204" y="2679612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</a:rPr>
              <a:t>실습영상첨부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DE195CA-CDA3-4AC9-ACC3-93FF1F5FABE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74E0A8-A8D0-4617-BE18-4DD327CC6E51}"/>
              </a:ext>
            </a:extLst>
          </p:cNvPr>
          <p:cNvSpPr txBox="1"/>
          <p:nvPr/>
        </p:nvSpPr>
        <p:spPr>
          <a:xfrm>
            <a:off x="307914" y="36504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E1CCAB-318A-4C25-A448-47BA539B202B}"/>
              </a:ext>
            </a:extLst>
          </p:cNvPr>
          <p:cNvSpPr txBox="1"/>
          <p:nvPr/>
        </p:nvSpPr>
        <p:spPr>
          <a:xfrm>
            <a:off x="983484" y="27271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344433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6" y="872278"/>
            <a:ext cx="5374106" cy="4132861"/>
            <a:chOff x="6817895" y="310803"/>
            <a:chExt cx="8045507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2510709" cy="3422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prstClr val="white"/>
                  </a:solidFill>
                  <a:latin typeface="Pretendard Black"/>
                  <a:ea typeface="+mj-ea"/>
                </a:rPr>
                <a:t>4</a:t>
              </a:r>
              <a:endParaRPr lang="ko-KR" altLang="en-US" sz="19900" b="1" dirty="0">
                <a:solidFill>
                  <a:prstClr val="white"/>
                </a:solidFill>
                <a:latin typeface="Pretendard Black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33424"/>
              <a:ext cx="8045507" cy="1001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spc="-300" dirty="0" err="1">
                  <a:solidFill>
                    <a:prstClr val="white"/>
                  </a:solidFill>
                </a:rPr>
                <a:t>DB_Volume_Mount</a:t>
              </a:r>
              <a:endParaRPr lang="ko-KR" altLang="en-US" sz="5400" spc="-300" dirty="0">
                <a:solidFill>
                  <a:prstClr val="white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8045507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8045507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0034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7F56BB4-5FA1-D8C4-81F8-E2FE8C52205A}"/>
              </a:ext>
            </a:extLst>
          </p:cNvPr>
          <p:cNvSpPr txBox="1"/>
          <p:nvPr/>
        </p:nvSpPr>
        <p:spPr>
          <a:xfrm>
            <a:off x="144378" y="350763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033775" y="258430"/>
            <a:ext cx="3006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DB_Volume_Mount</a:t>
            </a:r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75" y="1387398"/>
            <a:ext cx="4116434" cy="4934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651" y="781650"/>
            <a:ext cx="4807166" cy="2550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454" y="3854897"/>
            <a:ext cx="4621804" cy="2592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242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1445628"/>
            <a:ext cx="8524875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EDA767-3D6D-D361-9B52-CF2C46D298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8" y="312824"/>
            <a:ext cx="1044238" cy="8724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8DE37F-CB6D-0DE9-C13E-27AD4AF005E2}"/>
              </a:ext>
            </a:extLst>
          </p:cNvPr>
          <p:cNvSpPr txBox="1"/>
          <p:nvPr/>
        </p:nvSpPr>
        <p:spPr>
          <a:xfrm>
            <a:off x="1163052" y="576003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시대</a:t>
            </a:r>
          </a:p>
        </p:txBody>
      </p:sp>
    </p:spTree>
    <p:extLst>
      <p:ext uri="{BB962C8B-B14F-4D97-AF65-F5344CB8AC3E}">
        <p14:creationId xmlns:p14="http://schemas.microsoft.com/office/powerpoint/2010/main" val="2725036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273BA9E-17D1-46F9-9771-BAF934F4A050}"/>
              </a:ext>
            </a:extLst>
          </p:cNvPr>
          <p:cNvSpPr txBox="1"/>
          <p:nvPr/>
        </p:nvSpPr>
        <p:spPr>
          <a:xfrm>
            <a:off x="4615204" y="2679612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224D60"/>
                </a:solidFill>
              </a:rPr>
              <a:t>실습영상첨부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DE195CA-CDA3-4AC9-ACC3-93FF1F5FABE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74E0A8-A8D0-4617-BE18-4DD327CC6E51}"/>
              </a:ext>
            </a:extLst>
          </p:cNvPr>
          <p:cNvSpPr txBox="1"/>
          <p:nvPr/>
        </p:nvSpPr>
        <p:spPr>
          <a:xfrm>
            <a:off x="307914" y="365049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24D60"/>
                </a:solidFill>
              </a:rPr>
              <a:t>Part 4</a:t>
            </a:r>
            <a:endParaRPr lang="ko-KR" altLang="en-US" sz="1600" dirty="0">
              <a:solidFill>
                <a:srgbClr val="224D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E1CCAB-318A-4C25-A448-47BA539B202B}"/>
              </a:ext>
            </a:extLst>
          </p:cNvPr>
          <p:cNvSpPr txBox="1"/>
          <p:nvPr/>
        </p:nvSpPr>
        <p:spPr>
          <a:xfrm>
            <a:off x="983484" y="27271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24D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2608132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8BDFDEA-2A55-402D-6599-C07C84E494E6}"/>
              </a:ext>
            </a:extLst>
          </p:cNvPr>
          <p:cNvSpPr/>
          <p:nvPr/>
        </p:nvSpPr>
        <p:spPr>
          <a:xfrm>
            <a:off x="818148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1076653" y="378709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</a:t>
            </a:r>
            <a:r>
              <a:rPr lang="ko-KR" altLang="en-US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65F61-FFF5-B1B0-BACD-E51307C424CB}"/>
              </a:ext>
            </a:extLst>
          </p:cNvPr>
          <p:cNvSpPr txBox="1"/>
          <p:nvPr/>
        </p:nvSpPr>
        <p:spPr>
          <a:xfrm>
            <a:off x="914470" y="3125563"/>
            <a:ext cx="2695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ko-KR" sz="32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 Registry</a:t>
            </a:r>
            <a:endParaRPr lang="ko-KR" altLang="en-US" sz="32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2A60C3-A1FD-CEE1-65B7-4183538B32C5}"/>
              </a:ext>
            </a:extLst>
          </p:cNvPr>
          <p:cNvSpPr txBox="1"/>
          <p:nvPr/>
        </p:nvSpPr>
        <p:spPr>
          <a:xfrm>
            <a:off x="5092719" y="3136610"/>
            <a:ext cx="1981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 Build</a:t>
            </a:r>
            <a:endParaRPr lang="ko-KR" altLang="en-US" sz="32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E0B80-23AD-FFE6-2862-56A491917BA9}"/>
              </a:ext>
            </a:extLst>
          </p:cNvPr>
          <p:cNvSpPr txBox="1"/>
          <p:nvPr/>
        </p:nvSpPr>
        <p:spPr>
          <a:xfrm>
            <a:off x="8950058" y="3125564"/>
            <a:ext cx="225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Monitoring</a:t>
            </a:r>
            <a:endParaRPr lang="ko-KR" altLang="en-US" sz="32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DB82832-6825-D89F-8F5A-D225234C36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65" y="255030"/>
            <a:ext cx="617871" cy="69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0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3834840" y="2636376"/>
            <a:ext cx="43204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spc="-150" dirty="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  <a:endParaRPr lang="ko-KR" altLang="en-US" sz="6000" spc="-15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145047" y="10313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F1702B6-A833-3E71-2F1B-57C85A4D434C}"/>
              </a:ext>
            </a:extLst>
          </p:cNvPr>
          <p:cNvCxnSpPr>
            <a:cxnSpLocks/>
          </p:cNvCxnSpPr>
          <p:nvPr/>
        </p:nvCxnSpPr>
        <p:spPr>
          <a:xfrm>
            <a:off x="145047" y="53493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032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858000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969140" y="344893"/>
            <a:ext cx="214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36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628853" y="1796227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</a:rPr>
              <a:t>1</a:t>
            </a:r>
            <a:endParaRPr lang="ko-KR" altLang="en-US" sz="54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1813775" y="1893721"/>
            <a:ext cx="3173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ko-KR" sz="40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 Registry</a:t>
            </a:r>
            <a:endParaRPr lang="ko-KR" altLang="en-US" sz="40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614160" y="3215114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</a:rPr>
              <a:t>2</a:t>
            </a:r>
            <a:endParaRPr lang="ko-KR" altLang="en-US" sz="54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1844893" y="3408184"/>
            <a:ext cx="2541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 Build</a:t>
            </a:r>
            <a:endParaRPr lang="ko-KR" altLang="en-US" sz="40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614160" y="4943445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</a:rPr>
              <a:t>3</a:t>
            </a:r>
            <a:endParaRPr lang="ko-KR" altLang="en-US" sz="54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1844893" y="5051167"/>
            <a:ext cx="27789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Monitoring</a:t>
            </a:r>
            <a:endParaRPr lang="ko-KR" altLang="en-US" sz="40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2B15367-CFA8-49C4-9433-2E5AE81A5856}"/>
              </a:ext>
            </a:extLst>
          </p:cNvPr>
          <p:cNvSpPr/>
          <p:nvPr/>
        </p:nvSpPr>
        <p:spPr>
          <a:xfrm>
            <a:off x="6464300" y="160422"/>
            <a:ext cx="5727700" cy="66975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B139B3A-1F69-00AC-6F1D-C9C7322B6D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0E4D1758-7A5A-A14E-C39C-4244C54F29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8" y="304937"/>
            <a:ext cx="686287" cy="6862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887F6E-F9B8-45C1-82BB-635467E2B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00" y="2810956"/>
            <a:ext cx="5740079" cy="13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8565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</a:rPr>
                <a:t>Image Registry</a:t>
              </a:r>
              <a:endParaRPr lang="ko-KR" altLang="en-US" sz="66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033775" y="258430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Image?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F9B041E-DDEB-6C62-ECA0-3BC0C2E9BA85}"/>
              </a:ext>
            </a:extLst>
          </p:cNvPr>
          <p:cNvSpPr txBox="1"/>
          <p:nvPr/>
        </p:nvSpPr>
        <p:spPr>
          <a:xfrm>
            <a:off x="1549320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6FD89-E348-2DE4-1889-54E2ADFDD6B6}"/>
              </a:ext>
            </a:extLst>
          </p:cNvPr>
          <p:cNvSpPr txBox="1"/>
          <p:nvPr/>
        </p:nvSpPr>
        <p:spPr>
          <a:xfrm>
            <a:off x="4331121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E141505-7E9D-B28D-9D43-85F4876F06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176" y="508949"/>
            <a:ext cx="4234549" cy="377794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B0488E1-277C-59BB-6F5C-F025D611B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264" y="4054207"/>
            <a:ext cx="3610848" cy="202809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054BA8B-B0BE-F30E-1AC3-C541CE556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888" y="3777943"/>
            <a:ext cx="3610849" cy="2772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938E89-7B67-3D38-5C73-AF52DACF2DAF}"/>
              </a:ext>
            </a:extLst>
          </p:cNvPr>
          <p:cNvSpPr txBox="1"/>
          <p:nvPr/>
        </p:nvSpPr>
        <p:spPr>
          <a:xfrm>
            <a:off x="296778" y="365049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067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EC86FA-8B51-4F86-8D71-B041AC2E3AAF}"/>
              </a:ext>
            </a:extLst>
          </p:cNvPr>
          <p:cNvSpPr txBox="1"/>
          <p:nvPr/>
        </p:nvSpPr>
        <p:spPr>
          <a:xfrm>
            <a:off x="877271" y="198263"/>
            <a:ext cx="2085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Container?</a:t>
            </a:r>
            <a:r>
              <a:rPr lang="en-US" altLang="ko-KR" sz="2800" b="1" dirty="0">
                <a:solidFill>
                  <a:schemeClr val="accent1"/>
                </a:solidFill>
              </a:rPr>
              <a:t> </a:t>
            </a:r>
            <a:endParaRPr lang="ko-KR" altLang="en-US" sz="4000" b="1" spc="-300" dirty="0">
              <a:solidFill>
                <a:schemeClr val="accent1"/>
              </a:solidFill>
            </a:endParaRPr>
          </a:p>
        </p:txBody>
      </p:sp>
      <p:pic>
        <p:nvPicPr>
          <p:cNvPr id="5122" name="Picture 2" descr="https://blog.kakaocdn.net/dn/y7DaE/btrzdpTVMC0/Lndo2iMkCZhPkLy77ZDBQ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1617077"/>
            <a:ext cx="6124575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blog.kakaocdn.net/dn/m1v5E/btrzfA1jeb6/0hlIxjaNmPutqIvshOFEMK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650" y="1821864"/>
            <a:ext cx="442912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F56BB4-5FA1-D8C4-81F8-E2FE8C52205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5513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CCA016-C3D2-955F-012A-E18CDC3A14BA}"/>
              </a:ext>
            </a:extLst>
          </p:cNvPr>
          <p:cNvSpPr/>
          <p:nvPr/>
        </p:nvSpPr>
        <p:spPr>
          <a:xfrm>
            <a:off x="3659385" y="1102644"/>
            <a:ext cx="5025629" cy="50910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D758C93-DE1A-7108-6950-9E0416DEFAB3}"/>
              </a:ext>
            </a:extLst>
          </p:cNvPr>
          <p:cNvCxnSpPr>
            <a:cxnSpLocks/>
          </p:cNvCxnSpPr>
          <p:nvPr/>
        </p:nvCxnSpPr>
        <p:spPr>
          <a:xfrm>
            <a:off x="3070129" y="3674355"/>
            <a:ext cx="618199" cy="0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1F3E0B-13AF-3324-EB69-85A207AF6982}"/>
              </a:ext>
            </a:extLst>
          </p:cNvPr>
          <p:cNvSpPr/>
          <p:nvPr/>
        </p:nvSpPr>
        <p:spPr>
          <a:xfrm>
            <a:off x="607584" y="1119734"/>
            <a:ext cx="2133796" cy="50568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729DA9-1C06-F2F3-25BE-0D12CADB2BB1}"/>
              </a:ext>
            </a:extLst>
          </p:cNvPr>
          <p:cNvSpPr txBox="1"/>
          <p:nvPr/>
        </p:nvSpPr>
        <p:spPr>
          <a:xfrm>
            <a:off x="641945" y="3412745"/>
            <a:ext cx="2003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</a:rPr>
              <a:t>Registry</a:t>
            </a:r>
            <a:endParaRPr lang="ko-KR" altLang="en-US" sz="32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EC86FA-8B51-4F86-8D71-B041AC2E3AAF}"/>
              </a:ext>
            </a:extLst>
          </p:cNvPr>
          <p:cNvSpPr txBox="1"/>
          <p:nvPr/>
        </p:nvSpPr>
        <p:spPr>
          <a:xfrm>
            <a:off x="877271" y="198263"/>
            <a:ext cx="3152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Hyper Registry ? </a:t>
            </a:r>
            <a:endParaRPr lang="ko-KR" altLang="en-US" sz="40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490A659-519D-474D-9A08-34389083F7FF}"/>
              </a:ext>
            </a:extLst>
          </p:cNvPr>
          <p:cNvSpPr/>
          <p:nvPr/>
        </p:nvSpPr>
        <p:spPr>
          <a:xfrm>
            <a:off x="4026773" y="2111627"/>
            <a:ext cx="4290854" cy="3402453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0B3D95A-3575-4CF4-A704-9230F96A9AF9}"/>
              </a:ext>
            </a:extLst>
          </p:cNvPr>
          <p:cNvSpPr/>
          <p:nvPr/>
        </p:nvSpPr>
        <p:spPr>
          <a:xfrm>
            <a:off x="4096024" y="2866984"/>
            <a:ext cx="1973918" cy="19069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BF584D-4223-2877-D31E-6B66405A4D31}"/>
              </a:ext>
            </a:extLst>
          </p:cNvPr>
          <p:cNvSpPr txBox="1"/>
          <p:nvPr/>
        </p:nvSpPr>
        <p:spPr>
          <a:xfrm>
            <a:off x="4465550" y="3420741"/>
            <a:ext cx="1148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컨테이너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보관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BF171B5-1089-4D32-A812-A41E457DF63E}"/>
              </a:ext>
            </a:extLst>
          </p:cNvPr>
          <p:cNvSpPr/>
          <p:nvPr/>
        </p:nvSpPr>
        <p:spPr>
          <a:xfrm>
            <a:off x="6259723" y="2819424"/>
            <a:ext cx="1973918" cy="19069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279492-CEC5-488D-A5C4-18110F18A331}"/>
              </a:ext>
            </a:extLst>
          </p:cNvPr>
          <p:cNvSpPr txBox="1"/>
          <p:nvPr/>
        </p:nvSpPr>
        <p:spPr>
          <a:xfrm>
            <a:off x="6259723" y="3429000"/>
            <a:ext cx="19739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호스트 서버에서 이미지 다운로드 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실행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E362AC9-45D3-46CA-AE7A-5D1B8ABAAFF2}"/>
              </a:ext>
            </a:extLst>
          </p:cNvPr>
          <p:cNvSpPr/>
          <p:nvPr/>
        </p:nvSpPr>
        <p:spPr>
          <a:xfrm>
            <a:off x="9709551" y="1102644"/>
            <a:ext cx="2133796" cy="50568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5949CD-49B2-671A-F83A-043DBEED7E4B}"/>
              </a:ext>
            </a:extLst>
          </p:cNvPr>
          <p:cNvSpPr txBox="1"/>
          <p:nvPr/>
        </p:nvSpPr>
        <p:spPr>
          <a:xfrm>
            <a:off x="9955856" y="3190975"/>
            <a:ext cx="16411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</a:rPr>
              <a:t>Hyper Registry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E012A-55D3-E013-B12C-E58A12679617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85C41E-616F-C7B7-205A-B91398379DBE}"/>
              </a:ext>
            </a:extLst>
          </p:cNvPr>
          <p:cNvCxnSpPr>
            <a:cxnSpLocks/>
          </p:cNvCxnSpPr>
          <p:nvPr/>
        </p:nvCxnSpPr>
        <p:spPr>
          <a:xfrm>
            <a:off x="8685014" y="3729584"/>
            <a:ext cx="618199" cy="0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18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1748</Words>
  <Application>Microsoft Office PowerPoint</Application>
  <PresentationFormat>와이드스크린</PresentationFormat>
  <Paragraphs>235</Paragraphs>
  <Slides>42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Pretendard</vt:lpstr>
      <vt:lpstr>Pretendard Black</vt:lpstr>
      <vt:lpstr>맑은 고딕</vt:lpstr>
      <vt:lpstr>Arial</vt:lpstr>
      <vt:lpstr>Wingdings</vt:lpstr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93</cp:revision>
  <dcterms:created xsi:type="dcterms:W3CDTF">2022-08-03T01:14:38Z</dcterms:created>
  <dcterms:modified xsi:type="dcterms:W3CDTF">2022-10-27T02:29:45Z</dcterms:modified>
</cp:coreProperties>
</file>